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0" r:id="rId3"/>
    <p:sldId id="257" r:id="rId4"/>
    <p:sldId id="271" r:id="rId5"/>
    <p:sldId id="258" r:id="rId6"/>
    <p:sldId id="260" r:id="rId7"/>
    <p:sldId id="259" r:id="rId8"/>
    <p:sldId id="274" r:id="rId9"/>
    <p:sldId id="275" r:id="rId10"/>
    <p:sldId id="276" r:id="rId11"/>
    <p:sldId id="277" r:id="rId12"/>
    <p:sldId id="288" r:id="rId13"/>
    <p:sldId id="269" r:id="rId14"/>
    <p:sldId id="267" r:id="rId15"/>
    <p:sldId id="268" r:id="rId16"/>
    <p:sldId id="285" r:id="rId17"/>
    <p:sldId id="287" r:id="rId18"/>
    <p:sldId id="273" r:id="rId19"/>
    <p:sldId id="261" r:id="rId20"/>
    <p:sldId id="265" r:id="rId21"/>
    <p:sldId id="266" r:id="rId22"/>
    <p:sldId id="264" r:id="rId23"/>
    <p:sldId id="279" r:id="rId24"/>
    <p:sldId id="282" r:id="rId25"/>
    <p:sldId id="281" r:id="rId26"/>
    <p:sldId id="283" r:id="rId27"/>
    <p:sldId id="286" r:id="rId28"/>
    <p:sldId id="284"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33FF"/>
    <a:srgbClr val="00C85A"/>
    <a:srgbClr val="66CCFF"/>
    <a:srgbClr val="33CC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2937" autoAdjust="0"/>
  </p:normalViewPr>
  <p:slideViewPr>
    <p:cSldViewPr snapToGrid="0">
      <p:cViewPr varScale="1">
        <p:scale>
          <a:sx n="111" d="100"/>
          <a:sy n="111" d="100"/>
        </p:scale>
        <p:origin x="3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55556-7484-4473-B7A5-FBEFC6C3200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F4333DB1-79B8-4D74-BA55-43FF2B2E68F7}" type="pres">
      <dgm:prSet presAssocID="{55D55556-7484-4473-B7A5-FBEFC6C32005}" presName="rootnode" presStyleCnt="0">
        <dgm:presLayoutVars>
          <dgm:chMax/>
          <dgm:chPref/>
          <dgm:dir/>
          <dgm:animLvl val="lvl"/>
        </dgm:presLayoutVars>
      </dgm:prSet>
      <dgm:spPr/>
      <dgm:t>
        <a:bodyPr/>
        <a:lstStyle/>
        <a:p>
          <a:endParaRPr lang="en-US"/>
        </a:p>
      </dgm:t>
    </dgm:pt>
  </dgm:ptLst>
  <dgm:cxnLst>
    <dgm:cxn modelId="{2D3EDD3D-4D78-4938-9D2A-E76CB04A44FC}" type="presOf" srcId="{55D55556-7484-4473-B7A5-FBEFC6C32005}" destId="{F4333DB1-79B8-4D74-BA55-43FF2B2E68F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506E7C-1EF2-4EE7-957E-913282768D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39AEAD-4C9E-4AF8-9CC5-5F631AFF2F46}">
      <dgm:prSet phldrT="[Text]"/>
      <dgm:spPr/>
      <dgm:t>
        <a:bodyPr/>
        <a:lstStyle/>
        <a:p>
          <a:r>
            <a:rPr lang="en-US" dirty="0" smtClean="0"/>
            <a:t>Morale Welfare and Recreation (MWR)</a:t>
          </a:r>
          <a:endParaRPr lang="en-US" dirty="0"/>
        </a:p>
      </dgm:t>
    </dgm:pt>
    <dgm:pt modelId="{75EC9FFD-7493-49FE-ADA5-8C5C90F48B43}" type="parTrans" cxnId="{7619BD59-F5C2-44B1-B568-E20557DE31E8}">
      <dgm:prSet/>
      <dgm:spPr/>
      <dgm:t>
        <a:bodyPr/>
        <a:lstStyle/>
        <a:p>
          <a:endParaRPr lang="en-US"/>
        </a:p>
      </dgm:t>
    </dgm:pt>
    <dgm:pt modelId="{DEF6F03D-3515-491F-B388-AF641C54E723}" type="sibTrans" cxnId="{7619BD59-F5C2-44B1-B568-E20557DE31E8}">
      <dgm:prSet/>
      <dgm:spPr/>
      <dgm:t>
        <a:bodyPr/>
        <a:lstStyle/>
        <a:p>
          <a:endParaRPr lang="en-US"/>
        </a:p>
      </dgm:t>
    </dgm:pt>
    <dgm:pt modelId="{6EB47B69-B3C1-4C05-BC5C-754302082A40}">
      <dgm:prSet phldrT="[Text]"/>
      <dgm:spPr/>
      <dgm:t>
        <a:bodyPr/>
        <a:lstStyle/>
        <a:p>
          <a:r>
            <a:rPr lang="en-US" dirty="0" smtClean="0"/>
            <a:t>Child &amp; Youth  Services</a:t>
          </a:r>
        </a:p>
        <a:p>
          <a:r>
            <a:rPr lang="en-US" dirty="0" smtClean="0"/>
            <a:t>(CYS)</a:t>
          </a:r>
          <a:endParaRPr lang="en-US" dirty="0"/>
        </a:p>
      </dgm:t>
    </dgm:pt>
    <dgm:pt modelId="{EDA1EBDD-EAE4-417C-9E8C-3E0B58159399}" type="parTrans" cxnId="{771622CA-0D54-443B-A44D-915C44FAD432}">
      <dgm:prSet/>
      <dgm:spPr/>
      <dgm:t>
        <a:bodyPr/>
        <a:lstStyle/>
        <a:p>
          <a:endParaRPr lang="en-US"/>
        </a:p>
      </dgm:t>
    </dgm:pt>
    <dgm:pt modelId="{7A7904C8-6478-4417-AE45-6A02496C4D79}" type="sibTrans" cxnId="{771622CA-0D54-443B-A44D-915C44FAD432}">
      <dgm:prSet/>
      <dgm:spPr/>
      <dgm:t>
        <a:bodyPr/>
        <a:lstStyle/>
        <a:p>
          <a:endParaRPr lang="en-US"/>
        </a:p>
      </dgm:t>
    </dgm:pt>
    <dgm:pt modelId="{D5ADDE05-3D4D-41D8-9F40-B4E122C692DE}">
      <dgm:prSet phldrT="[Text]"/>
      <dgm:spPr/>
      <dgm:t>
        <a:bodyPr/>
        <a:lstStyle/>
        <a:p>
          <a:r>
            <a:rPr lang="en-US" dirty="0" smtClean="0"/>
            <a:t>School Support Services</a:t>
          </a:r>
          <a:endParaRPr lang="en-US" dirty="0"/>
        </a:p>
      </dgm:t>
    </dgm:pt>
    <dgm:pt modelId="{5307EBFC-AA34-487F-8C5D-2FCB7D201357}" type="parTrans" cxnId="{E37BF9AF-73E5-4B0B-B95B-DC1608464371}">
      <dgm:prSet/>
      <dgm:spPr/>
      <dgm:t>
        <a:bodyPr/>
        <a:lstStyle/>
        <a:p>
          <a:endParaRPr lang="en-US"/>
        </a:p>
      </dgm:t>
    </dgm:pt>
    <dgm:pt modelId="{0779B925-5491-4944-BC43-39DFC1299013}" type="sibTrans" cxnId="{E37BF9AF-73E5-4B0B-B95B-DC1608464371}">
      <dgm:prSet/>
      <dgm:spPr/>
      <dgm:t>
        <a:bodyPr/>
        <a:lstStyle/>
        <a:p>
          <a:endParaRPr lang="en-US"/>
        </a:p>
      </dgm:t>
    </dgm:pt>
    <dgm:pt modelId="{109C2637-05C7-453F-9D81-8367AD681741}">
      <dgm:prSet phldrT="[Text]"/>
      <dgm:spPr/>
      <dgm:t>
        <a:bodyPr/>
        <a:lstStyle/>
        <a:p>
          <a:r>
            <a:rPr lang="en-US" dirty="0" smtClean="0"/>
            <a:t>School Liaison Officers</a:t>
          </a:r>
        </a:p>
        <a:p>
          <a:r>
            <a:rPr lang="en-US" dirty="0" smtClean="0"/>
            <a:t>(SLOs)</a:t>
          </a:r>
          <a:endParaRPr lang="en-US" dirty="0"/>
        </a:p>
      </dgm:t>
    </dgm:pt>
    <dgm:pt modelId="{843EBEA7-8278-4EC4-9072-6B17C62ACA0D}" type="parTrans" cxnId="{5E371351-E684-4095-B091-789DFCD59E58}">
      <dgm:prSet/>
      <dgm:spPr/>
      <dgm:t>
        <a:bodyPr/>
        <a:lstStyle/>
        <a:p>
          <a:endParaRPr lang="en-US"/>
        </a:p>
      </dgm:t>
    </dgm:pt>
    <dgm:pt modelId="{2EC877E9-8452-42B5-AD1A-AE886C82B8CA}" type="sibTrans" cxnId="{5E371351-E684-4095-B091-789DFCD59E58}">
      <dgm:prSet/>
      <dgm:spPr/>
      <dgm:t>
        <a:bodyPr/>
        <a:lstStyle/>
        <a:p>
          <a:endParaRPr lang="en-US"/>
        </a:p>
      </dgm:t>
    </dgm:pt>
    <dgm:pt modelId="{51966CEF-4FB8-4DED-9DE0-E2CC094839EF}" type="pres">
      <dgm:prSet presAssocID="{5A506E7C-1EF2-4EE7-957E-913282768DAB}" presName="diagram" presStyleCnt="0">
        <dgm:presLayoutVars>
          <dgm:dir/>
          <dgm:resizeHandles val="exact"/>
        </dgm:presLayoutVars>
      </dgm:prSet>
      <dgm:spPr/>
      <dgm:t>
        <a:bodyPr/>
        <a:lstStyle/>
        <a:p>
          <a:endParaRPr lang="en-US"/>
        </a:p>
      </dgm:t>
    </dgm:pt>
    <dgm:pt modelId="{749F2B8D-4785-4B8F-9A7A-716A92C3C637}" type="pres">
      <dgm:prSet presAssocID="{2939AEAD-4C9E-4AF8-9CC5-5F631AFF2F46}" presName="node" presStyleLbl="node1" presStyleIdx="0" presStyleCnt="4">
        <dgm:presLayoutVars>
          <dgm:bulletEnabled val="1"/>
        </dgm:presLayoutVars>
      </dgm:prSet>
      <dgm:spPr/>
      <dgm:t>
        <a:bodyPr/>
        <a:lstStyle/>
        <a:p>
          <a:endParaRPr lang="en-US"/>
        </a:p>
      </dgm:t>
    </dgm:pt>
    <dgm:pt modelId="{FD8DC966-FC43-4EBF-8EE5-CDB76C8E7157}" type="pres">
      <dgm:prSet presAssocID="{DEF6F03D-3515-491F-B388-AF641C54E723}" presName="sibTrans" presStyleCnt="0"/>
      <dgm:spPr/>
    </dgm:pt>
    <dgm:pt modelId="{03910FBE-42AF-4B0B-BCA1-F903E76FCB7F}" type="pres">
      <dgm:prSet presAssocID="{6EB47B69-B3C1-4C05-BC5C-754302082A40}" presName="node" presStyleLbl="node1" presStyleIdx="1" presStyleCnt="4">
        <dgm:presLayoutVars>
          <dgm:bulletEnabled val="1"/>
        </dgm:presLayoutVars>
      </dgm:prSet>
      <dgm:spPr/>
      <dgm:t>
        <a:bodyPr/>
        <a:lstStyle/>
        <a:p>
          <a:endParaRPr lang="en-US"/>
        </a:p>
      </dgm:t>
    </dgm:pt>
    <dgm:pt modelId="{E1AA88D7-8DD4-4F59-92FB-E46521972731}" type="pres">
      <dgm:prSet presAssocID="{7A7904C8-6478-4417-AE45-6A02496C4D79}" presName="sibTrans" presStyleCnt="0"/>
      <dgm:spPr/>
    </dgm:pt>
    <dgm:pt modelId="{2AD74572-92E7-4F00-B44F-9B23853EBC60}" type="pres">
      <dgm:prSet presAssocID="{D5ADDE05-3D4D-41D8-9F40-B4E122C692DE}" presName="node" presStyleLbl="node1" presStyleIdx="2" presStyleCnt="4">
        <dgm:presLayoutVars>
          <dgm:bulletEnabled val="1"/>
        </dgm:presLayoutVars>
      </dgm:prSet>
      <dgm:spPr/>
      <dgm:t>
        <a:bodyPr/>
        <a:lstStyle/>
        <a:p>
          <a:endParaRPr lang="en-US"/>
        </a:p>
      </dgm:t>
    </dgm:pt>
    <dgm:pt modelId="{D4A3CA63-3EBD-4A1A-9502-391D4574A543}" type="pres">
      <dgm:prSet presAssocID="{0779B925-5491-4944-BC43-39DFC1299013}" presName="sibTrans" presStyleCnt="0"/>
      <dgm:spPr/>
    </dgm:pt>
    <dgm:pt modelId="{3C12CB94-7AB3-4F8A-9EB6-664DB3A77797}" type="pres">
      <dgm:prSet presAssocID="{109C2637-05C7-453F-9D81-8367AD681741}" presName="node" presStyleLbl="node1" presStyleIdx="3" presStyleCnt="4">
        <dgm:presLayoutVars>
          <dgm:bulletEnabled val="1"/>
        </dgm:presLayoutVars>
      </dgm:prSet>
      <dgm:spPr/>
      <dgm:t>
        <a:bodyPr/>
        <a:lstStyle/>
        <a:p>
          <a:endParaRPr lang="en-US"/>
        </a:p>
      </dgm:t>
    </dgm:pt>
  </dgm:ptLst>
  <dgm:cxnLst>
    <dgm:cxn modelId="{7C65A79A-B5B3-4346-82C7-14EDE5DF51FC}" type="presOf" srcId="{6EB47B69-B3C1-4C05-BC5C-754302082A40}" destId="{03910FBE-42AF-4B0B-BCA1-F903E76FCB7F}" srcOrd="0" destOrd="0" presId="urn:microsoft.com/office/officeart/2005/8/layout/default"/>
    <dgm:cxn modelId="{15E71952-1B4D-43C1-B3F8-EBB81F93D966}" type="presOf" srcId="{2939AEAD-4C9E-4AF8-9CC5-5F631AFF2F46}" destId="{749F2B8D-4785-4B8F-9A7A-716A92C3C637}" srcOrd="0" destOrd="0" presId="urn:microsoft.com/office/officeart/2005/8/layout/default"/>
    <dgm:cxn modelId="{771622CA-0D54-443B-A44D-915C44FAD432}" srcId="{5A506E7C-1EF2-4EE7-957E-913282768DAB}" destId="{6EB47B69-B3C1-4C05-BC5C-754302082A40}" srcOrd="1" destOrd="0" parTransId="{EDA1EBDD-EAE4-417C-9E8C-3E0B58159399}" sibTransId="{7A7904C8-6478-4417-AE45-6A02496C4D79}"/>
    <dgm:cxn modelId="{37845A7A-E097-431A-AE92-E4563600D929}" type="presOf" srcId="{109C2637-05C7-453F-9D81-8367AD681741}" destId="{3C12CB94-7AB3-4F8A-9EB6-664DB3A77797}" srcOrd="0" destOrd="0" presId="urn:microsoft.com/office/officeart/2005/8/layout/default"/>
    <dgm:cxn modelId="{7619BD59-F5C2-44B1-B568-E20557DE31E8}" srcId="{5A506E7C-1EF2-4EE7-957E-913282768DAB}" destId="{2939AEAD-4C9E-4AF8-9CC5-5F631AFF2F46}" srcOrd="0" destOrd="0" parTransId="{75EC9FFD-7493-49FE-ADA5-8C5C90F48B43}" sibTransId="{DEF6F03D-3515-491F-B388-AF641C54E723}"/>
    <dgm:cxn modelId="{E37BF9AF-73E5-4B0B-B95B-DC1608464371}" srcId="{5A506E7C-1EF2-4EE7-957E-913282768DAB}" destId="{D5ADDE05-3D4D-41D8-9F40-B4E122C692DE}" srcOrd="2" destOrd="0" parTransId="{5307EBFC-AA34-487F-8C5D-2FCB7D201357}" sibTransId="{0779B925-5491-4944-BC43-39DFC1299013}"/>
    <dgm:cxn modelId="{5E371351-E684-4095-B091-789DFCD59E58}" srcId="{5A506E7C-1EF2-4EE7-957E-913282768DAB}" destId="{109C2637-05C7-453F-9D81-8367AD681741}" srcOrd="3" destOrd="0" parTransId="{843EBEA7-8278-4EC4-9072-6B17C62ACA0D}" sibTransId="{2EC877E9-8452-42B5-AD1A-AE886C82B8CA}"/>
    <dgm:cxn modelId="{97C55276-4DEC-4020-AD2C-D01DCA4FCE46}" type="presOf" srcId="{5A506E7C-1EF2-4EE7-957E-913282768DAB}" destId="{51966CEF-4FB8-4DED-9DE0-E2CC094839EF}" srcOrd="0" destOrd="0" presId="urn:microsoft.com/office/officeart/2005/8/layout/default"/>
    <dgm:cxn modelId="{214AF1AD-CF5F-4F66-B977-63BAC66FF48F}" type="presOf" srcId="{D5ADDE05-3D4D-41D8-9F40-B4E122C692DE}" destId="{2AD74572-92E7-4F00-B44F-9B23853EBC60}" srcOrd="0" destOrd="0" presId="urn:microsoft.com/office/officeart/2005/8/layout/default"/>
    <dgm:cxn modelId="{ACA914DF-66E6-4870-917F-B73BCE5FC174}" type="presParOf" srcId="{51966CEF-4FB8-4DED-9DE0-E2CC094839EF}" destId="{749F2B8D-4785-4B8F-9A7A-716A92C3C637}" srcOrd="0" destOrd="0" presId="urn:microsoft.com/office/officeart/2005/8/layout/default"/>
    <dgm:cxn modelId="{C13C7214-CB63-4359-9208-4ED6CD8A43F3}" type="presParOf" srcId="{51966CEF-4FB8-4DED-9DE0-E2CC094839EF}" destId="{FD8DC966-FC43-4EBF-8EE5-CDB76C8E7157}" srcOrd="1" destOrd="0" presId="urn:microsoft.com/office/officeart/2005/8/layout/default"/>
    <dgm:cxn modelId="{588D2CE9-ABEC-4983-9C45-3F272E1AC27E}" type="presParOf" srcId="{51966CEF-4FB8-4DED-9DE0-E2CC094839EF}" destId="{03910FBE-42AF-4B0B-BCA1-F903E76FCB7F}" srcOrd="2" destOrd="0" presId="urn:microsoft.com/office/officeart/2005/8/layout/default"/>
    <dgm:cxn modelId="{64C56C0E-8E2A-4438-9532-2C901D6BC89F}" type="presParOf" srcId="{51966CEF-4FB8-4DED-9DE0-E2CC094839EF}" destId="{E1AA88D7-8DD4-4F59-92FB-E46521972731}" srcOrd="3" destOrd="0" presId="urn:microsoft.com/office/officeart/2005/8/layout/default"/>
    <dgm:cxn modelId="{F2D8A0C1-F3E7-44F8-BC4E-3AF545D834A2}" type="presParOf" srcId="{51966CEF-4FB8-4DED-9DE0-E2CC094839EF}" destId="{2AD74572-92E7-4F00-B44F-9B23853EBC60}" srcOrd="4" destOrd="0" presId="urn:microsoft.com/office/officeart/2005/8/layout/default"/>
    <dgm:cxn modelId="{99531176-0E0D-457A-8FA6-9B8159B13146}" type="presParOf" srcId="{51966CEF-4FB8-4DED-9DE0-E2CC094839EF}" destId="{D4A3CA63-3EBD-4A1A-9502-391D4574A543}" srcOrd="5" destOrd="0" presId="urn:microsoft.com/office/officeart/2005/8/layout/default"/>
    <dgm:cxn modelId="{EB758378-DF0C-45CF-A76A-CCF8F593CFD8}" type="presParOf" srcId="{51966CEF-4FB8-4DED-9DE0-E2CC094839EF}" destId="{3C12CB94-7AB3-4F8A-9EB6-664DB3A77797}"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67536-76E4-422D-8C42-8C32CA5B2D6D}" type="datetimeFigureOut">
              <a:rPr lang="en-US" smtClean="0"/>
              <a:t>2/27/2018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2E551-ACFC-4D94-A620-F0738D2AEB3A}" type="slidenum">
              <a:rPr lang="en-US" smtClean="0"/>
              <a:t>‹#›</a:t>
            </a:fld>
            <a:endParaRPr lang="en-US" dirty="0"/>
          </a:p>
        </p:txBody>
      </p:sp>
    </p:spTree>
    <p:extLst>
      <p:ext uri="{BB962C8B-B14F-4D97-AF65-F5344CB8AC3E}">
        <p14:creationId xmlns:p14="http://schemas.microsoft.com/office/powerpoint/2010/main" val="277031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3DA47733-53C9-4058-A6AF-0313377EE09C}" type="slidenum">
              <a:rPr lang="en-US" smtClean="0"/>
              <a:pPr/>
              <a:t>2</a:t>
            </a:fld>
            <a:endParaRPr lang="en-US" dirty="0"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z="1000" dirty="0" smtClean="0"/>
          </a:p>
        </p:txBody>
      </p:sp>
    </p:spTree>
    <p:extLst>
      <p:ext uri="{BB962C8B-B14F-4D97-AF65-F5344CB8AC3E}">
        <p14:creationId xmlns:p14="http://schemas.microsoft.com/office/powerpoint/2010/main" val="95693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3790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2E551-ACFC-4D94-A620-F0738D2AEB3A}" type="slidenum">
              <a:rPr lang="en-US" smtClean="0"/>
              <a:t>24</a:t>
            </a:fld>
            <a:endParaRPr lang="en-US" dirty="0"/>
          </a:p>
        </p:txBody>
      </p:sp>
    </p:spTree>
    <p:extLst>
      <p:ext uri="{BB962C8B-B14F-4D97-AF65-F5344CB8AC3E}">
        <p14:creationId xmlns:p14="http://schemas.microsoft.com/office/powerpoint/2010/main" val="319193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08CD4E-FAF3-4586-B618-CFB64B648A92}"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A802F6-17B1-4A73-8E77-68B48A787C82}" type="slidenum">
              <a:rPr lang="en-US" smtClean="0"/>
              <a:t>‹#›</a:t>
            </a:fld>
            <a:endParaRPr lang="en-US" dirty="0"/>
          </a:p>
        </p:txBody>
      </p:sp>
    </p:spTree>
    <p:extLst>
      <p:ext uri="{BB962C8B-B14F-4D97-AF65-F5344CB8AC3E}">
        <p14:creationId xmlns:p14="http://schemas.microsoft.com/office/powerpoint/2010/main" val="280794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8CD4E-FAF3-4586-B618-CFB64B648A92}"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A802F6-17B1-4A73-8E77-68B48A787C82}" type="slidenum">
              <a:rPr lang="en-US" smtClean="0"/>
              <a:t>‹#›</a:t>
            </a:fld>
            <a:endParaRPr lang="en-US" dirty="0"/>
          </a:p>
        </p:txBody>
      </p:sp>
    </p:spTree>
    <p:extLst>
      <p:ext uri="{BB962C8B-B14F-4D97-AF65-F5344CB8AC3E}">
        <p14:creationId xmlns:p14="http://schemas.microsoft.com/office/powerpoint/2010/main" val="221275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8CD4E-FAF3-4586-B618-CFB64B648A92}"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A802F6-17B1-4A73-8E77-68B48A787C82}" type="slidenum">
              <a:rPr lang="en-US" smtClean="0"/>
              <a:t>‹#›</a:t>
            </a:fld>
            <a:endParaRPr lang="en-US" dirty="0"/>
          </a:p>
        </p:txBody>
      </p:sp>
    </p:spTree>
    <p:extLst>
      <p:ext uri="{BB962C8B-B14F-4D97-AF65-F5344CB8AC3E}">
        <p14:creationId xmlns:p14="http://schemas.microsoft.com/office/powerpoint/2010/main" val="360346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8CD4E-FAF3-4586-B618-CFB64B648A92}"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A802F6-17B1-4A73-8E77-68B48A787C82}" type="slidenum">
              <a:rPr lang="en-US" smtClean="0"/>
              <a:t>‹#›</a:t>
            </a:fld>
            <a:endParaRPr lang="en-US" dirty="0"/>
          </a:p>
        </p:txBody>
      </p:sp>
    </p:spTree>
    <p:extLst>
      <p:ext uri="{BB962C8B-B14F-4D97-AF65-F5344CB8AC3E}">
        <p14:creationId xmlns:p14="http://schemas.microsoft.com/office/powerpoint/2010/main" val="322304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08CD4E-FAF3-4586-B618-CFB64B648A92}" type="datetimeFigureOut">
              <a:rPr lang="en-US" smtClean="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A802F6-17B1-4A73-8E77-68B48A787C82}" type="slidenum">
              <a:rPr lang="en-US" smtClean="0"/>
              <a:t>‹#›</a:t>
            </a:fld>
            <a:endParaRPr lang="en-US" dirty="0"/>
          </a:p>
        </p:txBody>
      </p:sp>
    </p:spTree>
    <p:extLst>
      <p:ext uri="{BB962C8B-B14F-4D97-AF65-F5344CB8AC3E}">
        <p14:creationId xmlns:p14="http://schemas.microsoft.com/office/powerpoint/2010/main" val="205150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08CD4E-FAF3-4586-B618-CFB64B648A92}" type="datetimeFigureOut">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A802F6-17B1-4A73-8E77-68B48A787C82}" type="slidenum">
              <a:rPr lang="en-US" smtClean="0"/>
              <a:t>‹#›</a:t>
            </a:fld>
            <a:endParaRPr lang="en-US" dirty="0"/>
          </a:p>
        </p:txBody>
      </p:sp>
    </p:spTree>
    <p:extLst>
      <p:ext uri="{BB962C8B-B14F-4D97-AF65-F5344CB8AC3E}">
        <p14:creationId xmlns:p14="http://schemas.microsoft.com/office/powerpoint/2010/main" val="145663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08CD4E-FAF3-4586-B618-CFB64B648A92}" type="datetimeFigureOut">
              <a:rPr lang="en-US" smtClean="0"/>
              <a:t>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A802F6-17B1-4A73-8E77-68B48A787C82}" type="slidenum">
              <a:rPr lang="en-US" smtClean="0"/>
              <a:t>‹#›</a:t>
            </a:fld>
            <a:endParaRPr lang="en-US" dirty="0"/>
          </a:p>
        </p:txBody>
      </p:sp>
    </p:spTree>
    <p:extLst>
      <p:ext uri="{BB962C8B-B14F-4D97-AF65-F5344CB8AC3E}">
        <p14:creationId xmlns:p14="http://schemas.microsoft.com/office/powerpoint/2010/main" val="427766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08CD4E-FAF3-4586-B618-CFB64B648A92}" type="datetimeFigureOut">
              <a:rPr lang="en-US" smtClean="0"/>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A802F6-17B1-4A73-8E77-68B48A787C82}" type="slidenum">
              <a:rPr lang="en-US" smtClean="0"/>
              <a:t>‹#›</a:t>
            </a:fld>
            <a:endParaRPr lang="en-US" dirty="0"/>
          </a:p>
        </p:txBody>
      </p:sp>
    </p:spTree>
    <p:extLst>
      <p:ext uri="{BB962C8B-B14F-4D97-AF65-F5344CB8AC3E}">
        <p14:creationId xmlns:p14="http://schemas.microsoft.com/office/powerpoint/2010/main" val="291371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8CD4E-FAF3-4586-B618-CFB64B648A92}" type="datetimeFigureOut">
              <a:rPr lang="en-US" smtClean="0"/>
              <a:t>2/27/2018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A802F6-17B1-4A73-8E77-68B48A787C82}" type="slidenum">
              <a:rPr lang="en-US" smtClean="0"/>
              <a:t>‹#›</a:t>
            </a:fld>
            <a:endParaRPr lang="en-US" dirty="0"/>
          </a:p>
        </p:txBody>
      </p:sp>
    </p:spTree>
    <p:extLst>
      <p:ext uri="{BB962C8B-B14F-4D97-AF65-F5344CB8AC3E}">
        <p14:creationId xmlns:p14="http://schemas.microsoft.com/office/powerpoint/2010/main" val="233590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8CD4E-FAF3-4586-B618-CFB64B648A92}" type="datetimeFigureOut">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A802F6-17B1-4A73-8E77-68B48A787C82}" type="slidenum">
              <a:rPr lang="en-US" smtClean="0"/>
              <a:t>‹#›</a:t>
            </a:fld>
            <a:endParaRPr lang="en-US" dirty="0"/>
          </a:p>
        </p:txBody>
      </p:sp>
    </p:spTree>
    <p:extLst>
      <p:ext uri="{BB962C8B-B14F-4D97-AF65-F5344CB8AC3E}">
        <p14:creationId xmlns:p14="http://schemas.microsoft.com/office/powerpoint/2010/main" val="355892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8CD4E-FAF3-4586-B618-CFB64B648A92}" type="datetimeFigureOut">
              <a:rPr lang="en-US" smtClean="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A802F6-17B1-4A73-8E77-68B48A787C82}" type="slidenum">
              <a:rPr lang="en-US" smtClean="0"/>
              <a:t>‹#›</a:t>
            </a:fld>
            <a:endParaRPr lang="en-US" dirty="0"/>
          </a:p>
        </p:txBody>
      </p:sp>
    </p:spTree>
    <p:extLst>
      <p:ext uri="{BB962C8B-B14F-4D97-AF65-F5344CB8AC3E}">
        <p14:creationId xmlns:p14="http://schemas.microsoft.com/office/powerpoint/2010/main" val="29854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8CD4E-FAF3-4586-B618-CFB64B648A92}" type="datetimeFigureOut">
              <a:rPr lang="en-US" smtClean="0"/>
              <a:t>2/27/2018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802F6-17B1-4A73-8E77-68B48A787C82}" type="slidenum">
              <a:rPr lang="en-US" smtClean="0"/>
              <a:t>‹#›</a:t>
            </a:fld>
            <a:endParaRPr lang="en-US" dirty="0"/>
          </a:p>
        </p:txBody>
      </p:sp>
    </p:spTree>
    <p:extLst>
      <p:ext uri="{BB962C8B-B14F-4D97-AF65-F5344CB8AC3E}">
        <p14:creationId xmlns:p14="http://schemas.microsoft.com/office/powerpoint/2010/main" val="412393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ruth.c.ploeger.naf@mail.mil" TargetMode="Externa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hyperlink" Target="mailto:ruth.c.ploeger.naf@mail.mil"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hyperlink" Target="mailto:ruth.c.ploeger.naf@mail.mil"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ruth.c.ploeger.naf@mail.mil" TargetMode="Externa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ruth.c.ploeger.naf@mail.mil" TargetMode="Externa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ruth.c.ploeger.naf@mail.mi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ruth.c.ploeger.naf@mail.mil" TargetMode="External"/><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gif"/></Relationships>
</file>

<file path=ppt/slides/_rels/slide18.xml.rels><?xml version="1.0" encoding="UTF-8" standalone="yes"?>
<Relationships xmlns="http://schemas.openxmlformats.org/package/2006/relationships"><Relationship Id="rId3" Type="http://schemas.openxmlformats.org/officeDocument/2006/relationships/hyperlink" Target="mailto:ruth.c.ploeger.naf@mail.mil" TargetMode="External"/><Relationship Id="rId7" Type="http://schemas.openxmlformats.org/officeDocument/2006/relationships/image" Target="../media/image34.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hyperlink" Target="mailto:ruth.c.ploeger.naf@mail.mil" TargetMode="External"/><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ruth.c.ploeger.naf@mail.mi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ruth.c.ploeger.naf@mail.mil" TargetMode="Externa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38.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7.jpeg"/><Relationship Id="rId2" Type="http://schemas.openxmlformats.org/officeDocument/2006/relationships/diagramData" Target="../diagrams/data1.xml"/><Relationship Id="rId16" Type="http://schemas.openxmlformats.org/officeDocument/2006/relationships/hyperlink" Target="mailto:ruth.c.ploeger.naf@mail.mil" TargetMode="Externa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24.jpe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mailto:ruth.c.ploeger.naf@mail.mil"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proudtoserveagain.com/" TargetMode="External"/><Relationship Id="rId1" Type="http://schemas.openxmlformats.org/officeDocument/2006/relationships/slideLayout" Target="../slideLayouts/slideLayout7.xml"/><Relationship Id="rId4" Type="http://schemas.openxmlformats.org/officeDocument/2006/relationships/hyperlink" Target="mailto:ruth.c.ploeger.naf@mail.mi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ruth.c.ploeger.naf@mail.mil" TargetMode="External"/><Relationship Id="rId3" Type="http://schemas.openxmlformats.org/officeDocument/2006/relationships/hyperlink" Target="http://www.dantes.doded.mil/" TargetMode="External"/><Relationship Id="rId7" Type="http://schemas.openxmlformats.org/officeDocument/2006/relationships/hyperlink" Target="http://www.proudtoserveagain.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2.jp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hyperlink" Target="mailto:ruth.c.ploeger.naf@mail.mil" TargetMode="External"/><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hyperlink" Target="mailto:ruth.c.ploeger.naf@mail.mil" TargetMode="Externa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hyperlink" Target="mailto:ruth.c.ploeger.naf@mail.mil" TargetMode="External"/><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sites.ed.gov/idea/?src=feature" TargetMode="External"/><Relationship Id="rId3" Type="http://schemas.openxmlformats.org/officeDocument/2006/relationships/image" Target="../media/image49.png"/><Relationship Id="rId7" Type="http://schemas.openxmlformats.org/officeDocument/2006/relationships/hyperlink" Target="http://www.ed.gov/" TargetMode="External"/><Relationship Id="rId12" Type="http://schemas.openxmlformats.org/officeDocument/2006/relationships/image" Target="../media/image50.jpg"/><Relationship Id="rId2" Type="http://schemas.openxmlformats.org/officeDocument/2006/relationships/hyperlink" Target="mailto:ruth.c.ploeger.naf@mail.mil" TargetMode="External"/><Relationship Id="rId1" Type="http://schemas.openxmlformats.org/officeDocument/2006/relationships/slideLayout" Target="../slideLayouts/slideLayout7.xml"/><Relationship Id="rId6" Type="http://schemas.openxmlformats.org/officeDocument/2006/relationships/hyperlink" Target="http://www.ets.org/praxis/about" TargetMode="External"/><Relationship Id="rId11" Type="http://schemas.openxmlformats.org/officeDocument/2006/relationships/hyperlink" Target="https://clep.collegeboard.org/" TargetMode="External"/><Relationship Id="rId5" Type="http://schemas.openxmlformats.org/officeDocument/2006/relationships/hyperlink" Target="http://www.schoolquest.org/state-education-resources" TargetMode="External"/><Relationship Id="rId10" Type="http://schemas.openxmlformats.org/officeDocument/2006/relationships/hyperlink" Target="http://www.aaeteachers.org/" TargetMode="External"/><Relationship Id="rId4" Type="http://schemas.openxmlformats.org/officeDocument/2006/relationships/hyperlink" Target="http://www.dodea.edu/offices/hr/employment/" TargetMode="External"/><Relationship Id="rId9" Type="http://schemas.openxmlformats.org/officeDocument/2006/relationships/hyperlink" Target="http://iseducational.com/teacher-certification-requirements-by-stat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emf"/><Relationship Id="rId1" Type="http://schemas.openxmlformats.org/officeDocument/2006/relationships/slideLayout" Target="../slideLayouts/slideLayout7.xml"/><Relationship Id="rId4" Type="http://schemas.openxmlformats.org/officeDocument/2006/relationships/hyperlink" Target="mailto:ruth.c.ploeger.naf@mail.mi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ruth.c.ploeger.naf@mail.mil"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ruth.c.ploeger.naf@mail.mil"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ruth.c.ploeger.naf@mail.mi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ruth.c.ploeger.naf@mail.mil" TargetMode="External"/><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hyperlink" Target="mailto:ruth.c.ploeger.naf@mail.mil"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hyperlink" Target="mailto:ruth.c.ploeger.naf@mail.mi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hyperlink" Target="mailto:ruth.c.ploeger.naf@mail.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89" y="4412407"/>
            <a:ext cx="11404210" cy="2053105"/>
          </a:xfrm>
        </p:spPr>
        <p:txBody>
          <a:bodyPr>
            <a:normAutofit fontScale="90000"/>
          </a:bodyPr>
          <a:lstStyle/>
          <a:p>
            <a:r>
              <a:rPr lang="en-US" b="1" dirty="0" smtClean="0">
                <a:solidFill>
                  <a:srgbClr val="00C85A"/>
                </a:solidFill>
              </a:rPr>
              <a:t>Partnerships in Education &amp; BOSS</a:t>
            </a:r>
            <a:br>
              <a:rPr lang="en-US" b="1" dirty="0" smtClean="0">
                <a:solidFill>
                  <a:srgbClr val="00C85A"/>
                </a:solidFill>
              </a:rPr>
            </a:br>
            <a:r>
              <a:rPr lang="en-US" b="1" dirty="0" smtClean="0">
                <a:solidFill>
                  <a:srgbClr val="00C85A"/>
                </a:solidFill>
              </a:rPr>
              <a:t>(PIE BOSS) </a:t>
            </a:r>
            <a:br>
              <a:rPr lang="en-US" b="1" dirty="0" smtClean="0">
                <a:solidFill>
                  <a:srgbClr val="00C85A"/>
                </a:solidFill>
              </a:rPr>
            </a:br>
            <a:r>
              <a:rPr lang="en-US" sz="2000" b="1" dirty="0" smtClean="0"/>
              <a:t>An Enterprise Europe Initiative</a:t>
            </a:r>
            <a:r>
              <a:rPr lang="en-US" b="1" dirty="0" smtClean="0"/>
              <a:t>      </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6383" y="260454"/>
            <a:ext cx="5004741" cy="2172476"/>
          </a:xfrm>
          <a:prstGeom prst="rect">
            <a:avLst/>
          </a:prstGeom>
        </p:spPr>
      </p:pic>
      <p:pic>
        <p:nvPicPr>
          <p:cNvPr id="6" name="Picture 5"/>
          <p:cNvPicPr>
            <a:picLocks noChangeAspect="1"/>
          </p:cNvPicPr>
          <p:nvPr/>
        </p:nvPicPr>
        <p:blipFill>
          <a:blip r:embed="rId3"/>
          <a:stretch>
            <a:fillRect/>
          </a:stretch>
        </p:blipFill>
        <p:spPr>
          <a:xfrm>
            <a:off x="7386638" y="2432930"/>
            <a:ext cx="2900362" cy="1557812"/>
          </a:xfrm>
          <a:prstGeom prst="rect">
            <a:avLst/>
          </a:prstGeom>
        </p:spPr>
      </p:pic>
      <p:pic>
        <p:nvPicPr>
          <p:cNvPr id="7" name="Picture 6"/>
          <p:cNvPicPr>
            <a:picLocks noChangeAspect="1"/>
          </p:cNvPicPr>
          <p:nvPr/>
        </p:nvPicPr>
        <p:blipFill>
          <a:blip r:embed="rId4"/>
          <a:stretch>
            <a:fillRect/>
          </a:stretch>
        </p:blipFill>
        <p:spPr>
          <a:xfrm>
            <a:off x="1020749" y="2458474"/>
            <a:ext cx="2637268" cy="1687532"/>
          </a:xfrm>
          <a:prstGeom prst="rect">
            <a:avLst/>
          </a:prstGeom>
        </p:spPr>
      </p:pic>
      <p:pic>
        <p:nvPicPr>
          <p:cNvPr id="8" name="Picture 7"/>
          <p:cNvPicPr>
            <a:picLocks noChangeAspect="1"/>
          </p:cNvPicPr>
          <p:nvPr/>
        </p:nvPicPr>
        <p:blipFill>
          <a:blip r:embed="rId5"/>
          <a:stretch>
            <a:fillRect/>
          </a:stretch>
        </p:blipFill>
        <p:spPr>
          <a:xfrm>
            <a:off x="9478222" y="121118"/>
            <a:ext cx="1851957" cy="1908338"/>
          </a:xfrm>
          <a:prstGeom prst="rect">
            <a:avLst/>
          </a:prstGeom>
        </p:spPr>
      </p:pic>
      <p:sp>
        <p:nvSpPr>
          <p:cNvPr id="9" name="TextBox 8"/>
          <p:cNvSpPr txBox="1"/>
          <p:nvPr/>
        </p:nvSpPr>
        <p:spPr>
          <a:xfrm>
            <a:off x="1045613" y="6351030"/>
            <a:ext cx="9498562" cy="369332"/>
          </a:xfrm>
          <a:prstGeom prst="rect">
            <a:avLst/>
          </a:prstGeom>
          <a:noFill/>
        </p:spPr>
        <p:txBody>
          <a:bodyPr wrap="none" rtlCol="0">
            <a:spAutoFit/>
          </a:bodyPr>
          <a:lstStyle/>
          <a:p>
            <a:r>
              <a:rPr lang="en-US" dirty="0" smtClean="0"/>
              <a:t>Ruth Ploeger IMCOM Europe School Liaison Officer </a:t>
            </a:r>
            <a:r>
              <a:rPr lang="en-US" dirty="0" smtClean="0">
                <a:hlinkClick r:id="rId6"/>
              </a:rPr>
              <a:t>ruth.c.ploeger.naf@mail.mil</a:t>
            </a:r>
            <a:r>
              <a:rPr lang="en-US" dirty="0" smtClean="0"/>
              <a:t>  DSN 314-544-9375</a:t>
            </a:r>
            <a:endParaRPr lang="en-US" dirty="0"/>
          </a:p>
        </p:txBody>
      </p:sp>
      <p:pic>
        <p:nvPicPr>
          <p:cNvPr id="2050" name="Picture 2" descr="IMCOM_crestResiz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5638" y="260454"/>
            <a:ext cx="2033415" cy="1883484"/>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79273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6" y="0"/>
            <a:ext cx="3111666" cy="3138724"/>
          </a:xfrm>
          <a:prstGeom prst="rect">
            <a:avLst/>
          </a:prstGeom>
        </p:spPr>
      </p:pic>
      <p:sp>
        <p:nvSpPr>
          <p:cNvPr id="3" name="Rectangle 2"/>
          <p:cNvSpPr/>
          <p:nvPr/>
        </p:nvSpPr>
        <p:spPr>
          <a:xfrm>
            <a:off x="845457" y="1569362"/>
            <a:ext cx="1556003" cy="369332"/>
          </a:xfrm>
          <a:prstGeom prst="rect">
            <a:avLst/>
          </a:prstGeom>
        </p:spPr>
        <p:txBody>
          <a:bodyPr wrap="none">
            <a:spAutoFit/>
          </a:bodyPr>
          <a:lstStyle/>
          <a:p>
            <a:pPr algn="ctr"/>
            <a:r>
              <a:rPr lang="en-US" b="1" dirty="0" smtClean="0">
                <a:solidFill>
                  <a:schemeClr val="bg1"/>
                </a:solidFill>
              </a:rPr>
              <a:t>Guest Speaker</a:t>
            </a:r>
            <a:endParaRPr lang="en-US"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715" y="386749"/>
            <a:ext cx="4213547" cy="28104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894" y="3559166"/>
            <a:ext cx="4368800" cy="2913990"/>
          </a:xfrm>
          <a:prstGeom prst="rect">
            <a:avLst/>
          </a:prstGeom>
        </p:spPr>
      </p:pic>
      <p:sp>
        <p:nvSpPr>
          <p:cNvPr id="6" name="TextBox 5"/>
          <p:cNvSpPr txBox="1"/>
          <p:nvPr/>
        </p:nvSpPr>
        <p:spPr>
          <a:xfrm>
            <a:off x="207787" y="3508056"/>
            <a:ext cx="7340304" cy="30162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Speak about a topic you are familiar with or within your expertise</a:t>
            </a:r>
          </a:p>
          <a:p>
            <a:pPr marL="171450" indent="-171450">
              <a:buFont typeface="Arial" panose="020B0604020202020204" pitchFamily="34" charset="0"/>
              <a:buChar char="•"/>
            </a:pPr>
            <a:endParaRPr lang="en-US" sz="600" dirty="0" smtClean="0"/>
          </a:p>
          <a:p>
            <a:pPr marL="285750" indent="-285750">
              <a:buFont typeface="Arial" panose="020B0604020202020204" pitchFamily="34" charset="0"/>
              <a:buChar char="•"/>
            </a:pPr>
            <a:r>
              <a:rPr lang="en-US" sz="2000" dirty="0" smtClean="0"/>
              <a:t>Share a talent or experience</a:t>
            </a:r>
          </a:p>
          <a:p>
            <a:pPr marL="171450" indent="-171450">
              <a:buFont typeface="Arial" panose="020B0604020202020204" pitchFamily="34" charset="0"/>
              <a:buChar char="•"/>
            </a:pPr>
            <a:endParaRPr lang="en-US" sz="600" dirty="0"/>
          </a:p>
          <a:p>
            <a:pPr marL="285750" indent="-285750">
              <a:buFont typeface="Arial" panose="020B0604020202020204" pitchFamily="34" charset="0"/>
              <a:buChar char="•"/>
            </a:pPr>
            <a:r>
              <a:rPr lang="en-US" sz="2000" dirty="0" smtClean="0"/>
              <a:t>Speak on a school requested topic </a:t>
            </a:r>
            <a:r>
              <a:rPr lang="en-US" sz="1600" dirty="0" smtClean="0"/>
              <a:t>(i.e. What MLK Day Means to you)</a:t>
            </a:r>
          </a:p>
          <a:p>
            <a:pPr marL="171450" indent="-171450">
              <a:buFont typeface="Arial" panose="020B0604020202020204" pitchFamily="34" charset="0"/>
              <a:buChar char="•"/>
            </a:pPr>
            <a:endParaRPr lang="en-US" sz="600" dirty="0"/>
          </a:p>
          <a:p>
            <a:pPr marL="285750" indent="-285750">
              <a:buFont typeface="Arial" panose="020B0604020202020204" pitchFamily="34" charset="0"/>
              <a:buChar char="•"/>
            </a:pPr>
            <a:r>
              <a:rPr lang="en-US" sz="2000" dirty="0" smtClean="0"/>
              <a:t>Present an activity or “hands - on” experience</a:t>
            </a:r>
          </a:p>
          <a:p>
            <a:pPr marL="171450" indent="-171450">
              <a:buFont typeface="Arial" panose="020B0604020202020204" pitchFamily="34" charset="0"/>
              <a:buChar char="•"/>
            </a:pPr>
            <a:endParaRPr lang="en-US" sz="600" dirty="0"/>
          </a:p>
          <a:p>
            <a:pPr marL="285750" indent="-285750">
              <a:buFont typeface="Arial" panose="020B0604020202020204" pitchFamily="34" charset="0"/>
              <a:buChar char="•"/>
            </a:pPr>
            <a:r>
              <a:rPr lang="en-US" sz="2000" dirty="0"/>
              <a:t>C</a:t>
            </a:r>
            <a:r>
              <a:rPr lang="en-US" sz="2000" dirty="0" smtClean="0"/>
              <a:t>an be in the classroom or outside the classroom</a:t>
            </a:r>
          </a:p>
          <a:p>
            <a:pPr marL="171450" indent="-171450">
              <a:buFont typeface="Arial" panose="020B0604020202020204" pitchFamily="34" charset="0"/>
              <a:buChar char="•"/>
            </a:pPr>
            <a:endParaRPr lang="en-US" sz="600" dirty="0"/>
          </a:p>
          <a:p>
            <a:pPr marL="285750" indent="-285750">
              <a:buFont typeface="Arial" panose="020B0604020202020204" pitchFamily="34" charset="0"/>
              <a:buChar char="•"/>
            </a:pPr>
            <a:r>
              <a:rPr lang="en-US" sz="2000" dirty="0"/>
              <a:t>C</a:t>
            </a:r>
            <a:r>
              <a:rPr lang="en-US" sz="2000" dirty="0" smtClean="0"/>
              <a:t>an be a “station” type activity you have designed in which  multiple soldiers guide children in an activity or learning experience.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8894" y="310872"/>
            <a:ext cx="4327304" cy="2886312"/>
          </a:xfrm>
          <a:prstGeom prst="rect">
            <a:avLst/>
          </a:prstGeom>
        </p:spPr>
      </p:pic>
      <p:sp>
        <p:nvSpPr>
          <p:cNvPr id="8" name="Rectangle 7"/>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6"/>
              </a:rPr>
              <a:t>ruth.c.ploeger.naf@mail.mil</a:t>
            </a:r>
            <a:r>
              <a:rPr lang="en-US" sz="800" dirty="0"/>
              <a:t>  DSN 314-544-9375</a:t>
            </a:r>
          </a:p>
        </p:txBody>
      </p:sp>
    </p:spTree>
    <p:extLst>
      <p:ext uri="{BB962C8B-B14F-4D97-AF65-F5344CB8AC3E}">
        <p14:creationId xmlns:p14="http://schemas.microsoft.com/office/powerpoint/2010/main" val="2602682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18" y="137165"/>
            <a:ext cx="3286125" cy="3314700"/>
          </a:xfrm>
          <a:prstGeom prst="rect">
            <a:avLst/>
          </a:prstGeom>
        </p:spPr>
      </p:pic>
      <p:sp>
        <p:nvSpPr>
          <p:cNvPr id="3" name="Rectangle 2"/>
          <p:cNvSpPr/>
          <p:nvPr/>
        </p:nvSpPr>
        <p:spPr>
          <a:xfrm>
            <a:off x="995450" y="1717528"/>
            <a:ext cx="1601259" cy="923330"/>
          </a:xfrm>
          <a:prstGeom prst="rect">
            <a:avLst/>
          </a:prstGeom>
        </p:spPr>
        <p:txBody>
          <a:bodyPr wrap="square">
            <a:spAutoFit/>
          </a:bodyPr>
          <a:lstStyle/>
          <a:p>
            <a:pPr algn="ctr"/>
            <a:r>
              <a:rPr lang="en-US" b="1" dirty="0">
                <a:solidFill>
                  <a:schemeClr val="bg1"/>
                </a:solidFill>
              </a:rPr>
              <a:t>Tutoring/ Reading Support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949" y="406410"/>
            <a:ext cx="3891981" cy="2776209"/>
          </a:xfrm>
          <a:prstGeom prst="rect">
            <a:avLst/>
          </a:prstGeom>
        </p:spPr>
      </p:pic>
      <p:sp>
        <p:nvSpPr>
          <p:cNvPr id="9" name="TextBox 8"/>
          <p:cNvSpPr txBox="1"/>
          <p:nvPr/>
        </p:nvSpPr>
        <p:spPr>
          <a:xfrm>
            <a:off x="624516" y="3554900"/>
            <a:ext cx="11109204"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Elementary Level support  to “listen” to early/struggling readers as they practice reading aloud.</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400" dirty="0" smtClean="0"/>
              <a:t>Read a story to a class.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400" dirty="0" smtClean="0"/>
              <a:t>Assist in library literacy programs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400" dirty="0" smtClean="0"/>
              <a:t>Tutoring students in any of the various subjects. (Strong need for math, science, and reading support.)</a:t>
            </a:r>
            <a:endParaRPr lang="en-US" dirty="0" smtClean="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975" y="438614"/>
            <a:ext cx="4086272" cy="2711799"/>
          </a:xfrm>
          <a:prstGeom prst="rect">
            <a:avLst/>
          </a:prstGeom>
        </p:spPr>
      </p:pic>
      <p:sp>
        <p:nvSpPr>
          <p:cNvPr id="7" name="Rectangle 6"/>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5"/>
              </a:rPr>
              <a:t>ruth.c.ploeger.naf@mail.mil</a:t>
            </a:r>
            <a:r>
              <a:rPr lang="en-US" sz="800" dirty="0"/>
              <a:t>  DSN 314-544-9375</a:t>
            </a:r>
          </a:p>
        </p:txBody>
      </p:sp>
    </p:spTree>
    <p:extLst>
      <p:ext uri="{BB962C8B-B14F-4D97-AF65-F5344CB8AC3E}">
        <p14:creationId xmlns:p14="http://schemas.microsoft.com/office/powerpoint/2010/main" val="1418103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7367" y="634642"/>
            <a:ext cx="3892492" cy="523220"/>
          </a:xfrm>
          <a:prstGeom prst="rect">
            <a:avLst/>
          </a:prstGeom>
          <a:noFill/>
        </p:spPr>
        <p:txBody>
          <a:bodyPr wrap="square" rtlCol="0">
            <a:spAutoFit/>
          </a:bodyPr>
          <a:lstStyle/>
          <a:p>
            <a:r>
              <a:rPr lang="en-US" sz="2800" dirty="0" smtClean="0">
                <a:solidFill>
                  <a:srgbClr val="FF0000"/>
                </a:solidFill>
              </a:rPr>
              <a:t>BACKGROUND CHECKS</a:t>
            </a:r>
            <a:endParaRPr lang="en-US" sz="28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179" y="1299231"/>
            <a:ext cx="6464808" cy="4309872"/>
          </a:xfrm>
          <a:prstGeom prst="rect">
            <a:avLst/>
          </a:prstGeom>
        </p:spPr>
      </p:pic>
      <p:sp>
        <p:nvSpPr>
          <p:cNvPr id="4" name="TextBox 3"/>
          <p:cNvSpPr txBox="1"/>
          <p:nvPr/>
        </p:nvSpPr>
        <p:spPr>
          <a:xfrm>
            <a:off x="7290032" y="410517"/>
            <a:ext cx="4387443" cy="4893647"/>
          </a:xfrm>
          <a:prstGeom prst="rect">
            <a:avLst/>
          </a:prstGeom>
          <a:noFill/>
        </p:spPr>
        <p:txBody>
          <a:bodyPr wrap="square" rtlCol="0">
            <a:spAutoFit/>
          </a:bodyPr>
          <a:lstStyle/>
          <a:p>
            <a:r>
              <a:rPr lang="en-US" sz="2400" dirty="0" smtClean="0"/>
              <a:t>Prescreening forms: </a:t>
            </a:r>
            <a:r>
              <a:rPr lang="en-US" dirty="0" smtClean="0"/>
              <a:t>(on website)</a:t>
            </a:r>
          </a:p>
          <a:p>
            <a:r>
              <a:rPr lang="en-US" sz="2400" b="1" dirty="0">
                <a:solidFill>
                  <a:srgbClr val="FF0000"/>
                </a:solidFill>
              </a:rPr>
              <a:t>1</a:t>
            </a:r>
            <a:r>
              <a:rPr lang="en-US" sz="2400" b="1" dirty="0" smtClean="0">
                <a:solidFill>
                  <a:srgbClr val="FF0000"/>
                </a:solidFill>
              </a:rPr>
              <a:t>. </a:t>
            </a:r>
            <a:r>
              <a:rPr lang="en-US" sz="2400" dirty="0" smtClean="0"/>
              <a:t>DD2793</a:t>
            </a:r>
          </a:p>
          <a:p>
            <a:r>
              <a:rPr lang="en-US" sz="2400" b="1" dirty="0">
                <a:solidFill>
                  <a:srgbClr val="FF0000"/>
                </a:solidFill>
              </a:rPr>
              <a:t>2</a:t>
            </a:r>
            <a:r>
              <a:rPr lang="en-US" sz="2400" b="1" dirty="0" smtClean="0">
                <a:solidFill>
                  <a:srgbClr val="FF0000"/>
                </a:solidFill>
              </a:rPr>
              <a:t>. </a:t>
            </a:r>
            <a:r>
              <a:rPr lang="en-US" sz="2400" dirty="0" smtClean="0"/>
              <a:t>DD2981</a:t>
            </a:r>
          </a:p>
          <a:p>
            <a:r>
              <a:rPr lang="en-US" sz="2400" dirty="0" smtClean="0"/>
              <a:t>--------------------------------------------</a:t>
            </a:r>
            <a:endParaRPr lang="en-US" sz="2400" dirty="0"/>
          </a:p>
          <a:p>
            <a:r>
              <a:rPr lang="en-US" sz="2400" b="1" dirty="0" smtClean="0">
                <a:solidFill>
                  <a:srgbClr val="FF0000"/>
                </a:solidFill>
              </a:rPr>
              <a:t>3. </a:t>
            </a:r>
            <a:r>
              <a:rPr lang="en-US" sz="2400" dirty="0" smtClean="0"/>
              <a:t>FBI Fingerprints</a:t>
            </a:r>
          </a:p>
          <a:p>
            <a:r>
              <a:rPr lang="en-US" sz="2400" b="1" dirty="0" smtClean="0">
                <a:solidFill>
                  <a:srgbClr val="FF0000"/>
                </a:solidFill>
              </a:rPr>
              <a:t>4. </a:t>
            </a:r>
            <a:r>
              <a:rPr lang="en-US" sz="2400" dirty="0" smtClean="0"/>
              <a:t>Installation Records Check (IRC) </a:t>
            </a:r>
          </a:p>
          <a:p>
            <a:r>
              <a:rPr lang="en-US" sz="2400" dirty="0" smtClean="0"/>
              <a:t>Includes checks with: </a:t>
            </a:r>
          </a:p>
          <a:p>
            <a:r>
              <a:rPr lang="en-US" sz="2400" dirty="0" smtClean="0">
                <a:solidFill>
                  <a:schemeClr val="accent1"/>
                </a:solidFill>
              </a:rPr>
              <a:t>a.</a:t>
            </a:r>
            <a:r>
              <a:rPr lang="en-US" sz="2400" dirty="0">
                <a:solidFill>
                  <a:schemeClr val="accent1"/>
                </a:solidFill>
              </a:rPr>
              <a:t> </a:t>
            </a:r>
            <a:r>
              <a:rPr lang="en-US" sz="2400" dirty="0"/>
              <a:t>Army Law Enforcement (ALE)  </a:t>
            </a:r>
          </a:p>
          <a:p>
            <a:r>
              <a:rPr lang="en-US" sz="2400" dirty="0" smtClean="0">
                <a:solidFill>
                  <a:schemeClr val="accent1"/>
                </a:solidFill>
              </a:rPr>
              <a:t>b.</a:t>
            </a:r>
            <a:r>
              <a:rPr lang="en-US" sz="2400" dirty="0">
                <a:solidFill>
                  <a:schemeClr val="accent1"/>
                </a:solidFill>
              </a:rPr>
              <a:t> </a:t>
            </a:r>
            <a:r>
              <a:rPr lang="en-US" sz="2400" dirty="0"/>
              <a:t>Army Central Registry (ACR) for the Family Advocacy Program </a:t>
            </a:r>
            <a:endParaRPr lang="en-US" sz="2400" dirty="0"/>
          </a:p>
          <a:p>
            <a:pPr lvl="0"/>
            <a:r>
              <a:rPr lang="en-US" sz="2400" dirty="0" smtClean="0">
                <a:solidFill>
                  <a:schemeClr val="accent1"/>
                </a:solidFill>
              </a:rPr>
              <a:t>c. </a:t>
            </a:r>
            <a:r>
              <a:rPr lang="en-US" sz="2400" dirty="0"/>
              <a:t>Army Substance Abuse Program  </a:t>
            </a:r>
            <a:r>
              <a:rPr lang="en-US" sz="2400" dirty="0" smtClean="0"/>
              <a:t>(Includes: MEDCOM Clinical Check &amp; IMCOM Check)</a:t>
            </a:r>
            <a:endParaRPr lang="en-US" sz="2400" dirty="0"/>
          </a:p>
        </p:txBody>
      </p:sp>
      <p:sp>
        <p:nvSpPr>
          <p:cNvPr id="5" name="TextBox 4"/>
          <p:cNvSpPr txBox="1"/>
          <p:nvPr/>
        </p:nvSpPr>
        <p:spPr>
          <a:xfrm>
            <a:off x="276045" y="5891842"/>
            <a:ext cx="11401430" cy="584775"/>
          </a:xfrm>
          <a:prstGeom prst="rect">
            <a:avLst/>
          </a:prstGeom>
          <a:noFill/>
        </p:spPr>
        <p:txBody>
          <a:bodyPr wrap="square" rtlCol="0">
            <a:spAutoFit/>
          </a:bodyPr>
          <a:lstStyle/>
          <a:p>
            <a:r>
              <a:rPr lang="en-US" sz="1600" dirty="0"/>
              <a:t>Your school can assist you with your local school’s requirements. Your background check is good at all </a:t>
            </a:r>
            <a:r>
              <a:rPr lang="en-US" sz="1600" dirty="0" err="1"/>
              <a:t>DoDEA</a:t>
            </a:r>
            <a:r>
              <a:rPr lang="en-US" sz="1600" dirty="0"/>
              <a:t> </a:t>
            </a:r>
            <a:r>
              <a:rPr lang="en-US" sz="1600" dirty="0" smtClean="0"/>
              <a:t>Schools.</a:t>
            </a:r>
            <a:r>
              <a:rPr lang="en-US" sz="1600" dirty="0"/>
              <a:t> For local national schools you will need to follow through on their local requirements. Consult your military host nation liaison for guidance. </a:t>
            </a:r>
          </a:p>
        </p:txBody>
      </p:sp>
    </p:spTree>
    <p:extLst>
      <p:ext uri="{BB962C8B-B14F-4D97-AF65-F5344CB8AC3E}">
        <p14:creationId xmlns:p14="http://schemas.microsoft.com/office/powerpoint/2010/main" val="388870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9921" y="345638"/>
            <a:ext cx="4996561" cy="584775"/>
          </a:xfrm>
          <a:prstGeom prst="rect">
            <a:avLst/>
          </a:prstGeom>
          <a:noFill/>
        </p:spPr>
        <p:txBody>
          <a:bodyPr wrap="none" rtlCol="0">
            <a:spAutoFit/>
          </a:bodyPr>
          <a:lstStyle/>
          <a:p>
            <a:r>
              <a:rPr lang="en-US" sz="3200" b="1" dirty="0" smtClean="0">
                <a:solidFill>
                  <a:srgbClr val="00B050"/>
                </a:solidFill>
              </a:rPr>
              <a:t>DO’s for school volunteering</a:t>
            </a:r>
            <a:endParaRPr lang="en-US" sz="3200" b="1" dirty="0">
              <a:solidFill>
                <a:srgbClr val="00B050"/>
              </a:solidFill>
            </a:endParaRPr>
          </a:p>
        </p:txBody>
      </p:sp>
      <p:sp>
        <p:nvSpPr>
          <p:cNvPr id="3" name="TextBox 2"/>
          <p:cNvSpPr txBox="1"/>
          <p:nvPr/>
        </p:nvSpPr>
        <p:spPr>
          <a:xfrm>
            <a:off x="1643063" y="1066145"/>
            <a:ext cx="9829800" cy="526297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take </a:t>
            </a:r>
            <a:r>
              <a:rPr lang="en-US" sz="2400" dirty="0"/>
              <a:t>a personal interest in helping and working with teachers, staff and students. </a:t>
            </a:r>
          </a:p>
          <a:p>
            <a:pPr marL="342900" indent="-342900">
              <a:buFont typeface="Wingdings" panose="05000000000000000000" pitchFamily="2" charset="2"/>
              <a:buChar char="ü"/>
            </a:pPr>
            <a:r>
              <a:rPr lang="en-US" sz="2400" dirty="0" smtClean="0"/>
              <a:t>be </a:t>
            </a:r>
            <a:r>
              <a:rPr lang="en-US" sz="2400" dirty="0"/>
              <a:t>willing to learn more about fostering the process of growth and development in children. </a:t>
            </a:r>
          </a:p>
          <a:p>
            <a:pPr marL="342900" indent="-342900">
              <a:buFont typeface="Wingdings" panose="05000000000000000000" pitchFamily="2" charset="2"/>
              <a:buChar char="ü"/>
            </a:pPr>
            <a:r>
              <a:rPr lang="en-US" sz="2400" dirty="0" smtClean="0"/>
              <a:t>be </a:t>
            </a:r>
            <a:r>
              <a:rPr lang="en-US" sz="2400" dirty="0"/>
              <a:t>willing and able to follow directions from teachers and staff. </a:t>
            </a:r>
          </a:p>
          <a:p>
            <a:pPr marL="342900" indent="-342900">
              <a:buFont typeface="Wingdings" panose="05000000000000000000" pitchFamily="2" charset="2"/>
              <a:buChar char="ü"/>
            </a:pPr>
            <a:r>
              <a:rPr lang="en-US" sz="2400" dirty="0" smtClean="0"/>
              <a:t>be </a:t>
            </a:r>
            <a:r>
              <a:rPr lang="en-US" sz="2400" dirty="0"/>
              <a:t>adaptable and flexible when working with children. </a:t>
            </a:r>
          </a:p>
          <a:p>
            <a:pPr marL="342900" indent="-342900">
              <a:buFont typeface="Wingdings" panose="05000000000000000000" pitchFamily="2" charset="2"/>
              <a:buChar char="ü"/>
            </a:pPr>
            <a:r>
              <a:rPr lang="en-US" sz="2400" dirty="0" smtClean="0"/>
              <a:t>have </a:t>
            </a:r>
            <a:r>
              <a:rPr lang="en-US" sz="2400" dirty="0"/>
              <a:t>a cooperative attitude in working with school personnel. </a:t>
            </a:r>
          </a:p>
          <a:p>
            <a:pPr marL="342900" indent="-342900">
              <a:buFont typeface="Wingdings" panose="05000000000000000000" pitchFamily="2" charset="2"/>
              <a:buChar char="ü"/>
            </a:pPr>
            <a:r>
              <a:rPr lang="en-US" sz="2400" dirty="0" smtClean="0"/>
              <a:t>be </a:t>
            </a:r>
            <a:r>
              <a:rPr lang="en-US" sz="2400" dirty="0"/>
              <a:t>imaginative, creative and optimistic. </a:t>
            </a:r>
          </a:p>
          <a:p>
            <a:pPr marL="342900" indent="-342900">
              <a:buFont typeface="Wingdings" panose="05000000000000000000" pitchFamily="2" charset="2"/>
              <a:buChar char="ü"/>
            </a:pPr>
            <a:r>
              <a:rPr lang="en-US" sz="2400" dirty="0" smtClean="0"/>
              <a:t>be </a:t>
            </a:r>
            <a:r>
              <a:rPr lang="en-US" sz="2400" dirty="0"/>
              <a:t>consistent and dependable. </a:t>
            </a:r>
          </a:p>
          <a:p>
            <a:pPr marL="342900" indent="-342900">
              <a:buFont typeface="Wingdings" panose="05000000000000000000" pitchFamily="2" charset="2"/>
              <a:buChar char="ü"/>
            </a:pPr>
            <a:r>
              <a:rPr lang="en-US" sz="2400" dirty="0" smtClean="0"/>
              <a:t>keep </a:t>
            </a:r>
            <a:r>
              <a:rPr lang="en-US" sz="2400" dirty="0"/>
              <a:t>all student information strictly confidential. </a:t>
            </a:r>
          </a:p>
          <a:p>
            <a:pPr marL="342900" indent="-342900">
              <a:buFont typeface="Wingdings" panose="05000000000000000000" pitchFamily="2" charset="2"/>
              <a:buChar char="ü"/>
            </a:pPr>
            <a:r>
              <a:rPr lang="en-US" sz="2400" dirty="0" smtClean="0"/>
              <a:t>have </a:t>
            </a:r>
            <a:r>
              <a:rPr lang="en-US" sz="2400" dirty="0"/>
              <a:t>a sense of humor as well a patience and understanding. </a:t>
            </a:r>
          </a:p>
          <a:p>
            <a:pPr marL="342900" indent="-342900">
              <a:buFont typeface="Wingdings" panose="05000000000000000000" pitchFamily="2" charset="2"/>
              <a:buChar char="ü"/>
            </a:pPr>
            <a:r>
              <a:rPr lang="en-US" sz="2400" dirty="0" smtClean="0"/>
              <a:t>accept </a:t>
            </a:r>
            <a:r>
              <a:rPr lang="en-US" sz="2400" dirty="0"/>
              <a:t>each child for who they are. </a:t>
            </a:r>
          </a:p>
          <a:p>
            <a:pPr marL="342900" indent="-342900">
              <a:buFont typeface="Wingdings" panose="05000000000000000000" pitchFamily="2" charset="2"/>
              <a:buChar char="ü"/>
            </a:pPr>
            <a:r>
              <a:rPr lang="en-US" sz="2400" dirty="0" smtClean="0"/>
              <a:t>let </a:t>
            </a:r>
            <a:r>
              <a:rPr lang="en-US" sz="2400" dirty="0"/>
              <a:t>the teacher be responsible for discipline. </a:t>
            </a:r>
            <a:endParaRPr lang="en-US" sz="2400" dirty="0" smtClean="0"/>
          </a:p>
          <a:p>
            <a:pPr marL="342900" indent="-342900">
              <a:buFont typeface="Wingdings" panose="05000000000000000000" pitchFamily="2" charset="2"/>
              <a:buChar char="ü"/>
            </a:pPr>
            <a:r>
              <a:rPr lang="en-US" sz="2400" dirty="0" smtClean="0"/>
              <a:t>Be willing to share your skills, talents, and knowledge.</a:t>
            </a:r>
          </a:p>
        </p:txBody>
      </p:sp>
      <p:sp>
        <p:nvSpPr>
          <p:cNvPr id="6" name="TextBox 5"/>
          <p:cNvSpPr txBox="1"/>
          <p:nvPr/>
        </p:nvSpPr>
        <p:spPr>
          <a:xfrm>
            <a:off x="419716" y="794682"/>
            <a:ext cx="1223347" cy="923330"/>
          </a:xfrm>
          <a:prstGeom prst="rect">
            <a:avLst/>
          </a:prstGeom>
          <a:noFill/>
        </p:spPr>
        <p:txBody>
          <a:bodyPr wrap="square" rtlCol="0">
            <a:spAutoFit/>
          </a:bodyPr>
          <a:lstStyle/>
          <a:p>
            <a:r>
              <a:rPr lang="en-US" sz="5400" b="1" dirty="0" smtClean="0">
                <a:solidFill>
                  <a:srgbClr val="00B050"/>
                </a:solidFill>
              </a:rPr>
              <a:t>DO</a:t>
            </a:r>
            <a:endParaRPr lang="en-US" sz="5400" b="1"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9" y="2747644"/>
            <a:ext cx="1625600" cy="2159000"/>
          </a:xfrm>
          <a:prstGeom prst="rect">
            <a:avLst/>
          </a:prstGeom>
        </p:spPr>
      </p:pic>
      <p:sp>
        <p:nvSpPr>
          <p:cNvPr id="7" name="Rectangle 6"/>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3"/>
              </a:rPr>
              <a:t>ruth.c.ploeger.naf@mail.mil</a:t>
            </a:r>
            <a:r>
              <a:rPr lang="en-US" sz="800" dirty="0"/>
              <a:t>  DSN 314-544-9375</a:t>
            </a:r>
          </a:p>
        </p:txBody>
      </p:sp>
    </p:spTree>
    <p:extLst>
      <p:ext uri="{BB962C8B-B14F-4D97-AF65-F5344CB8AC3E}">
        <p14:creationId xmlns:p14="http://schemas.microsoft.com/office/powerpoint/2010/main" val="3052686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51" y="271462"/>
            <a:ext cx="5524526" cy="584775"/>
          </a:xfrm>
          <a:prstGeom prst="rect">
            <a:avLst/>
          </a:prstGeom>
          <a:noFill/>
        </p:spPr>
        <p:txBody>
          <a:bodyPr wrap="none" rtlCol="0">
            <a:spAutoFit/>
          </a:bodyPr>
          <a:lstStyle/>
          <a:p>
            <a:r>
              <a:rPr lang="en-US" sz="3200" b="1" dirty="0" smtClean="0">
                <a:solidFill>
                  <a:srgbClr val="FF0000"/>
                </a:solidFill>
              </a:rPr>
              <a:t>DON’Ts for school volunteering</a:t>
            </a:r>
            <a:endParaRPr lang="en-US" sz="3200" b="1" dirty="0">
              <a:solidFill>
                <a:srgbClr val="FF0000"/>
              </a:solidFill>
            </a:endParaRPr>
          </a:p>
        </p:txBody>
      </p:sp>
      <p:sp>
        <p:nvSpPr>
          <p:cNvPr id="3" name="TextBox 2"/>
          <p:cNvSpPr txBox="1"/>
          <p:nvPr/>
        </p:nvSpPr>
        <p:spPr>
          <a:xfrm>
            <a:off x="1933589" y="1287154"/>
            <a:ext cx="9829800" cy="526297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 </a:t>
            </a:r>
            <a:r>
              <a:rPr lang="en-US" sz="2400" dirty="0"/>
              <a:t>forget to sign in and out of the office every time you’re in the building. </a:t>
            </a:r>
          </a:p>
          <a:p>
            <a:pPr marL="342900" indent="-342900">
              <a:buFont typeface="Wingdings" panose="05000000000000000000" pitchFamily="2" charset="2"/>
              <a:buChar char="ü"/>
            </a:pPr>
            <a:r>
              <a:rPr lang="en-US" sz="2400" dirty="0" smtClean="0"/>
              <a:t>scold </a:t>
            </a:r>
            <a:r>
              <a:rPr lang="en-US" sz="2400" dirty="0"/>
              <a:t>when pointing out errors. Use a positive approach. </a:t>
            </a:r>
          </a:p>
          <a:p>
            <a:pPr marL="342900" indent="-342900">
              <a:buFont typeface="Wingdings" panose="05000000000000000000" pitchFamily="2" charset="2"/>
              <a:buChar char="ü"/>
            </a:pPr>
            <a:r>
              <a:rPr lang="en-US" sz="2400" dirty="0" smtClean="0"/>
              <a:t>become </a:t>
            </a:r>
            <a:r>
              <a:rPr lang="en-US" sz="2400" dirty="0"/>
              <a:t>annoyed when students don’t understand something the first time. </a:t>
            </a:r>
          </a:p>
          <a:p>
            <a:pPr marL="342900" indent="-342900">
              <a:buFont typeface="Wingdings" panose="05000000000000000000" pitchFamily="2" charset="2"/>
              <a:buChar char="ü"/>
            </a:pPr>
            <a:r>
              <a:rPr lang="en-US" sz="2400" dirty="0" smtClean="0"/>
              <a:t>be </a:t>
            </a:r>
            <a:r>
              <a:rPr lang="en-US" sz="2400" dirty="0"/>
              <a:t>afraid to laugh at yourself. </a:t>
            </a:r>
          </a:p>
          <a:p>
            <a:pPr marL="342900" indent="-342900">
              <a:buFont typeface="Wingdings" panose="05000000000000000000" pitchFamily="2" charset="2"/>
              <a:buChar char="ü"/>
            </a:pPr>
            <a:r>
              <a:rPr lang="en-US" sz="2400" dirty="0" smtClean="0"/>
              <a:t>lose </a:t>
            </a:r>
            <a:r>
              <a:rPr lang="en-US" sz="2400" dirty="0"/>
              <a:t>your temper. </a:t>
            </a:r>
          </a:p>
          <a:p>
            <a:pPr marL="342900" indent="-342900">
              <a:buFont typeface="Wingdings" panose="05000000000000000000" pitchFamily="2" charset="2"/>
              <a:buChar char="ü"/>
            </a:pPr>
            <a:r>
              <a:rPr lang="en-US" sz="2400" dirty="0" smtClean="0"/>
              <a:t>do </a:t>
            </a:r>
            <a:r>
              <a:rPr lang="en-US" sz="2400" dirty="0"/>
              <a:t>a student’s work for them. </a:t>
            </a:r>
          </a:p>
          <a:p>
            <a:pPr marL="342900" indent="-342900">
              <a:buFont typeface="Wingdings" panose="05000000000000000000" pitchFamily="2" charset="2"/>
              <a:buChar char="ü"/>
            </a:pPr>
            <a:r>
              <a:rPr lang="en-US" sz="2400" dirty="0" smtClean="0"/>
              <a:t>discuss </a:t>
            </a:r>
            <a:r>
              <a:rPr lang="en-US" sz="2400" dirty="0"/>
              <a:t>student’s work with anyone but the teacher. </a:t>
            </a:r>
          </a:p>
          <a:p>
            <a:pPr marL="342900" indent="-342900">
              <a:buFont typeface="Wingdings" panose="05000000000000000000" pitchFamily="2" charset="2"/>
              <a:buChar char="ü"/>
            </a:pPr>
            <a:r>
              <a:rPr lang="en-US" sz="2400" dirty="0" smtClean="0"/>
              <a:t>ask </a:t>
            </a:r>
            <a:r>
              <a:rPr lang="en-US" sz="2400" dirty="0"/>
              <a:t>teachers or others for personal information about students. </a:t>
            </a:r>
          </a:p>
          <a:p>
            <a:pPr marL="342900" indent="-342900">
              <a:buFont typeface="Wingdings" panose="05000000000000000000" pitchFamily="2" charset="2"/>
              <a:buChar char="ü"/>
            </a:pPr>
            <a:r>
              <a:rPr lang="en-US" sz="2400" dirty="0" smtClean="0"/>
              <a:t>threaten </a:t>
            </a:r>
            <a:r>
              <a:rPr lang="en-US" sz="2400" dirty="0"/>
              <a:t>or punish students. </a:t>
            </a:r>
          </a:p>
          <a:p>
            <a:pPr marL="342900" indent="-342900">
              <a:buFont typeface="Wingdings" panose="05000000000000000000" pitchFamily="2" charset="2"/>
              <a:buChar char="ü"/>
            </a:pPr>
            <a:r>
              <a:rPr lang="en-US" sz="2400" dirty="0" smtClean="0"/>
              <a:t>intervene </a:t>
            </a:r>
            <a:r>
              <a:rPr lang="en-US" sz="2400" dirty="0"/>
              <a:t>or contradict a teacher once a problem has been handled. </a:t>
            </a:r>
          </a:p>
          <a:p>
            <a:pPr marL="342900" indent="-342900">
              <a:buFont typeface="Wingdings" panose="05000000000000000000" pitchFamily="2" charset="2"/>
              <a:buChar char="ü"/>
            </a:pPr>
            <a:r>
              <a:rPr lang="en-US" sz="2400" dirty="0" smtClean="0"/>
              <a:t>forget </a:t>
            </a:r>
            <a:r>
              <a:rPr lang="en-US" sz="2400" dirty="0"/>
              <a:t>to contact the teacher or school if you can’t fulfill your commitment</a:t>
            </a:r>
            <a:r>
              <a:rPr lang="en-US" sz="2400" dirty="0" smtClean="0"/>
              <a:t>.</a:t>
            </a:r>
          </a:p>
          <a:p>
            <a:pPr marL="342900" indent="-342900">
              <a:buFont typeface="Wingdings" panose="05000000000000000000" pitchFamily="2" charset="2"/>
              <a:buChar char="ü"/>
            </a:pPr>
            <a:r>
              <a:rPr lang="en-US" sz="2400" dirty="0"/>
              <a:t>b</a:t>
            </a:r>
            <a:r>
              <a:rPr lang="en-US" sz="2400" dirty="0" smtClean="0"/>
              <a:t>ring illness to the classroom.</a:t>
            </a:r>
          </a:p>
          <a:p>
            <a:pPr marL="342900" indent="-342900">
              <a:buFont typeface="Wingdings" panose="05000000000000000000" pitchFamily="2" charset="2"/>
              <a:buChar char="ü"/>
            </a:pPr>
            <a:r>
              <a:rPr lang="en-US" sz="2400" dirty="0"/>
              <a:t>f</a:t>
            </a:r>
            <a:r>
              <a:rPr lang="en-US" sz="2400" dirty="0" smtClean="0"/>
              <a:t>orget that you are a role model.</a:t>
            </a:r>
          </a:p>
        </p:txBody>
      </p:sp>
      <p:sp>
        <p:nvSpPr>
          <p:cNvPr id="6" name="TextBox 5"/>
          <p:cNvSpPr txBox="1"/>
          <p:nvPr/>
        </p:nvSpPr>
        <p:spPr>
          <a:xfrm>
            <a:off x="0" y="1161008"/>
            <a:ext cx="2180609" cy="923330"/>
          </a:xfrm>
          <a:prstGeom prst="rect">
            <a:avLst/>
          </a:prstGeom>
          <a:noFill/>
        </p:spPr>
        <p:txBody>
          <a:bodyPr wrap="square" rtlCol="0">
            <a:spAutoFit/>
          </a:bodyPr>
          <a:lstStyle/>
          <a:p>
            <a:r>
              <a:rPr lang="en-US" sz="5400" b="1" dirty="0" smtClean="0">
                <a:solidFill>
                  <a:srgbClr val="FF0000"/>
                </a:solidFill>
              </a:rPr>
              <a:t>DON’T</a:t>
            </a:r>
            <a:endParaRPr lang="en-US" sz="54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 y="2707950"/>
            <a:ext cx="1931858" cy="2775346"/>
          </a:xfrm>
          <a:prstGeom prst="rect">
            <a:avLst/>
          </a:prstGeom>
        </p:spPr>
      </p:pic>
      <p:sp>
        <p:nvSpPr>
          <p:cNvPr id="7" name="Rectangle 6"/>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3"/>
              </a:rPr>
              <a:t>ruth.c.ploeger.naf@mail.mil</a:t>
            </a:r>
            <a:r>
              <a:rPr lang="en-US" sz="800" dirty="0"/>
              <a:t>  DSN 314-544-9375</a:t>
            </a:r>
          </a:p>
        </p:txBody>
      </p:sp>
    </p:spTree>
    <p:extLst>
      <p:ext uri="{BB962C8B-B14F-4D97-AF65-F5344CB8AC3E}">
        <p14:creationId xmlns:p14="http://schemas.microsoft.com/office/powerpoint/2010/main" val="3159573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3565" y="377686"/>
            <a:ext cx="4639475" cy="769441"/>
          </a:xfrm>
          <a:prstGeom prst="rect">
            <a:avLst/>
          </a:prstGeom>
          <a:noFill/>
        </p:spPr>
        <p:txBody>
          <a:bodyPr wrap="none" rtlCol="0">
            <a:spAutoFit/>
          </a:bodyPr>
          <a:lstStyle/>
          <a:p>
            <a:r>
              <a:rPr lang="en-US" sz="4400" dirty="0" smtClean="0"/>
              <a:t>Possible Challenges</a:t>
            </a:r>
            <a:endParaRPr lang="en-US" sz="4400" dirty="0"/>
          </a:p>
        </p:txBody>
      </p:sp>
      <p:sp>
        <p:nvSpPr>
          <p:cNvPr id="3" name="TextBox 2"/>
          <p:cNvSpPr txBox="1"/>
          <p:nvPr/>
        </p:nvSpPr>
        <p:spPr>
          <a:xfrm>
            <a:off x="958574" y="1858617"/>
            <a:ext cx="9104243" cy="526297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Special Needs Students</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US" sz="2400" dirty="0" smtClean="0"/>
              <a:t>Emotional/Behavior problems</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US" sz="2400" dirty="0" smtClean="0"/>
              <a:t>Close in age students</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US" sz="2400" dirty="0" smtClean="0"/>
              <a:t>Student’s parent deployed, injured, or fallen</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US" sz="2400" dirty="0" smtClean="0"/>
              <a:t>Observing or becoming aware of child abuse/neglect </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US" sz="2400" dirty="0" smtClean="0"/>
              <a:t>  Duty station with no US schools</a:t>
            </a:r>
          </a:p>
          <a:p>
            <a:endParaRPr lang="en-US" b="1" dirty="0"/>
          </a:p>
          <a:p>
            <a:endParaRPr lang="en-US" b="1" dirty="0" smtClean="0"/>
          </a:p>
          <a:p>
            <a:endParaRPr lang="en-US" b="1" dirty="0"/>
          </a:p>
          <a:p>
            <a:endParaRPr lang="en-US" b="1" dirty="0"/>
          </a:p>
        </p:txBody>
      </p:sp>
      <p:sp>
        <p:nvSpPr>
          <p:cNvPr id="4" name="Rectangle 3"/>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2"/>
              </a:rPr>
              <a:t>ruth.c.ploeger.naf@mail.mil</a:t>
            </a:r>
            <a:r>
              <a:rPr lang="en-US" sz="800" dirty="0"/>
              <a:t>  DSN 314-544-9375</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5917" y="1147127"/>
            <a:ext cx="3957558" cy="2632158"/>
          </a:xfrm>
          <a:prstGeom prst="rect">
            <a:avLst/>
          </a:prstGeom>
        </p:spPr>
      </p:pic>
    </p:spTree>
    <p:extLst>
      <p:ext uri="{BB962C8B-B14F-4D97-AF65-F5344CB8AC3E}">
        <p14:creationId xmlns:p14="http://schemas.microsoft.com/office/powerpoint/2010/main" val="1177985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349" y="970622"/>
            <a:ext cx="3495870" cy="4943788"/>
          </a:xfrm>
          <a:prstGeom prst="rect">
            <a:avLst/>
          </a:prstGeom>
        </p:spPr>
      </p:pic>
      <p:sp>
        <p:nvSpPr>
          <p:cNvPr id="4" name="TextBox 3"/>
          <p:cNvSpPr txBox="1"/>
          <p:nvPr/>
        </p:nvSpPr>
        <p:spPr>
          <a:xfrm>
            <a:off x="5159121" y="970622"/>
            <a:ext cx="6891979" cy="344709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Volunteering at a Non-American school in duty locations without one is okay, but must not conflict with command guidance.</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C</a:t>
            </a:r>
            <a:r>
              <a:rPr lang="en-US" sz="2000" dirty="0" smtClean="0"/>
              <a:t>ontact your command’s liaison to the local community for more assistance in connecting with a school.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smtClean="0"/>
              <a:t>Safety and OPSEC are primary considerations when volunteering in locations without US schools. </a:t>
            </a:r>
          </a:p>
          <a:p>
            <a:endParaRPr lang="en-US" dirty="0"/>
          </a:p>
          <a:p>
            <a:endParaRPr lang="en-US" dirty="0"/>
          </a:p>
          <a:p>
            <a:endParaRPr lang="en-US" dirty="0"/>
          </a:p>
        </p:txBody>
      </p:sp>
      <p:sp>
        <p:nvSpPr>
          <p:cNvPr id="2" name="TextBox 1"/>
          <p:cNvSpPr txBox="1"/>
          <p:nvPr/>
        </p:nvSpPr>
        <p:spPr>
          <a:xfrm>
            <a:off x="5159121" y="360058"/>
            <a:ext cx="6348515" cy="461665"/>
          </a:xfrm>
          <a:prstGeom prst="rect">
            <a:avLst/>
          </a:prstGeom>
          <a:noFill/>
        </p:spPr>
        <p:txBody>
          <a:bodyPr wrap="square" rtlCol="0">
            <a:spAutoFit/>
          </a:bodyPr>
          <a:lstStyle/>
          <a:p>
            <a:pPr algn="ctr"/>
            <a:r>
              <a:rPr lang="en-US" sz="2400" b="1" dirty="0" smtClean="0">
                <a:solidFill>
                  <a:srgbClr val="FF0000"/>
                </a:solidFill>
              </a:rPr>
              <a:t>OCONUS Locations with No American Schools</a:t>
            </a:r>
            <a:endParaRPr lang="en-US" sz="2400" b="1" dirty="0">
              <a:solidFill>
                <a:srgbClr val="FF0000"/>
              </a:solidFill>
            </a:endParaRPr>
          </a:p>
        </p:txBody>
      </p:sp>
      <p:sp>
        <p:nvSpPr>
          <p:cNvPr id="5" name="Rectangle 4"/>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3"/>
              </a:rPr>
              <a:t>ruth.c.ploeger.naf@mail.mil</a:t>
            </a:r>
            <a:r>
              <a:rPr lang="en-US" sz="800" dirty="0"/>
              <a:t>  DSN 314-544-9375</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944" y="3723106"/>
            <a:ext cx="4482867" cy="2981107"/>
          </a:xfrm>
          <a:prstGeom prst="rect">
            <a:avLst/>
          </a:prstGeom>
        </p:spPr>
      </p:pic>
    </p:spTree>
    <p:extLst>
      <p:ext uri="{BB962C8B-B14F-4D97-AF65-F5344CB8AC3E}">
        <p14:creationId xmlns:p14="http://schemas.microsoft.com/office/powerpoint/2010/main" val="53211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589" y="551796"/>
            <a:ext cx="4387280" cy="2817940"/>
          </a:xfrm>
          <a:prstGeom prst="rect">
            <a:avLst/>
          </a:prstGeom>
        </p:spPr>
      </p:pic>
      <p:pic>
        <p:nvPicPr>
          <p:cNvPr id="3" name="Picture 2" descr="soccerball.jpg"/>
          <p:cNvPicPr>
            <a:picLocks noChangeAspect="1"/>
          </p:cNvPicPr>
          <p:nvPr/>
        </p:nvPicPr>
        <p:blipFill>
          <a:blip r:embed="rId3" cstate="print"/>
          <a:stretch>
            <a:fillRect/>
          </a:stretch>
        </p:blipFill>
        <p:spPr>
          <a:xfrm>
            <a:off x="5996854" y="4300915"/>
            <a:ext cx="974398" cy="954910"/>
          </a:xfrm>
          <a:prstGeom prst="rect">
            <a:avLst/>
          </a:prstGeom>
        </p:spPr>
      </p:pic>
      <p:sp>
        <p:nvSpPr>
          <p:cNvPr id="4" name="Rectangle 3"/>
          <p:cNvSpPr/>
          <p:nvPr/>
        </p:nvSpPr>
        <p:spPr>
          <a:xfrm>
            <a:off x="5747541" y="5538830"/>
            <a:ext cx="1680781" cy="646331"/>
          </a:xfrm>
          <a:prstGeom prst="rect">
            <a:avLst/>
          </a:prstGeom>
        </p:spPr>
        <p:txBody>
          <a:bodyPr wrap="none">
            <a:spAutoFit/>
          </a:bodyPr>
          <a:lstStyle/>
          <a:p>
            <a:r>
              <a:rPr lang="en-US" b="1" u="sng" dirty="0">
                <a:solidFill>
                  <a:srgbClr val="FF9900"/>
                </a:solidFill>
                <a:latin typeface="Arial" pitchFamily="34" charset="0"/>
                <a:cs typeface="Arial" pitchFamily="34" charset="0"/>
              </a:rPr>
              <a:t>Youth Sports </a:t>
            </a:r>
            <a:endParaRPr lang="en-US" b="1" u="sng" dirty="0" smtClean="0">
              <a:solidFill>
                <a:srgbClr val="FF9900"/>
              </a:solidFill>
              <a:latin typeface="Arial" pitchFamily="34" charset="0"/>
              <a:cs typeface="Arial" pitchFamily="34" charset="0"/>
            </a:endParaRPr>
          </a:p>
          <a:p>
            <a:r>
              <a:rPr lang="en-US" b="1" u="sng" dirty="0" smtClean="0">
                <a:solidFill>
                  <a:srgbClr val="FF9900"/>
                </a:solidFill>
                <a:latin typeface="Arial" pitchFamily="34" charset="0"/>
                <a:cs typeface="Arial" pitchFamily="34" charset="0"/>
              </a:rPr>
              <a:t>&amp; </a:t>
            </a:r>
            <a:r>
              <a:rPr lang="en-US" b="1" u="sng" dirty="0">
                <a:solidFill>
                  <a:srgbClr val="FF9900"/>
                </a:solidFill>
                <a:latin typeface="Arial" pitchFamily="34" charset="0"/>
                <a:cs typeface="Arial" pitchFamily="34" charset="0"/>
              </a:rPr>
              <a:t>Fitness</a:t>
            </a:r>
          </a:p>
        </p:txBody>
      </p:sp>
      <p:pic>
        <p:nvPicPr>
          <p:cNvPr id="5" name="Picture 4" descr="childrens_lunchboxes_dino_med.gif"/>
          <p:cNvPicPr>
            <a:picLocks noChangeAspect="1"/>
          </p:cNvPicPr>
          <p:nvPr/>
        </p:nvPicPr>
        <p:blipFill>
          <a:blip r:embed="rId4" cstate="print"/>
          <a:stretch>
            <a:fillRect/>
          </a:stretch>
        </p:blipFill>
        <p:spPr>
          <a:xfrm>
            <a:off x="3357226" y="4300915"/>
            <a:ext cx="1283849" cy="1283849"/>
          </a:xfrm>
          <a:prstGeom prst="rect">
            <a:avLst/>
          </a:prstGeom>
        </p:spPr>
      </p:pic>
      <p:sp>
        <p:nvSpPr>
          <p:cNvPr id="7" name="Rectangle 6"/>
          <p:cNvSpPr/>
          <p:nvPr/>
        </p:nvSpPr>
        <p:spPr>
          <a:xfrm>
            <a:off x="3007686" y="5555608"/>
            <a:ext cx="2390398" cy="369332"/>
          </a:xfrm>
          <a:prstGeom prst="rect">
            <a:avLst/>
          </a:prstGeom>
        </p:spPr>
        <p:txBody>
          <a:bodyPr wrap="none">
            <a:spAutoFit/>
          </a:bodyPr>
          <a:lstStyle/>
          <a:p>
            <a:r>
              <a:rPr lang="en-US" b="1" u="sng" dirty="0">
                <a:solidFill>
                  <a:srgbClr val="9933FF"/>
                </a:solidFill>
                <a:latin typeface="Arial" pitchFamily="34" charset="0"/>
                <a:cs typeface="Arial" pitchFamily="34" charset="0"/>
              </a:rPr>
              <a:t>School-Age Centers</a:t>
            </a:r>
          </a:p>
        </p:txBody>
      </p:sp>
      <p:pic>
        <p:nvPicPr>
          <p:cNvPr id="8" name="Picture 7" descr="Blue_Handprint.jpg"/>
          <p:cNvPicPr>
            <a:picLocks noChangeAspect="1"/>
          </p:cNvPicPr>
          <p:nvPr/>
        </p:nvPicPr>
        <p:blipFill>
          <a:blip r:embed="rId5" cstate="print"/>
          <a:stretch>
            <a:fillRect/>
          </a:stretch>
        </p:blipFill>
        <p:spPr>
          <a:xfrm>
            <a:off x="861650" y="4499194"/>
            <a:ext cx="849704" cy="914810"/>
          </a:xfrm>
          <a:prstGeom prst="rect">
            <a:avLst/>
          </a:prstGeom>
        </p:spPr>
      </p:pic>
      <p:sp>
        <p:nvSpPr>
          <p:cNvPr id="9" name="Rectangle 8"/>
          <p:cNvSpPr/>
          <p:nvPr/>
        </p:nvSpPr>
        <p:spPr>
          <a:xfrm>
            <a:off x="319127" y="5552503"/>
            <a:ext cx="2339102" cy="646331"/>
          </a:xfrm>
          <a:prstGeom prst="rect">
            <a:avLst/>
          </a:prstGeom>
        </p:spPr>
        <p:txBody>
          <a:bodyPr wrap="none">
            <a:spAutoFit/>
          </a:bodyPr>
          <a:lstStyle/>
          <a:p>
            <a:r>
              <a:rPr lang="en-US" b="1" u="sng" dirty="0">
                <a:solidFill>
                  <a:srgbClr val="FF0000"/>
                </a:solidFill>
                <a:latin typeface="Arial" pitchFamily="34" charset="0"/>
                <a:cs typeface="Arial" pitchFamily="34" charset="0"/>
              </a:rPr>
              <a:t>Child Development </a:t>
            </a:r>
            <a:endParaRPr lang="en-US" b="1" u="sng" dirty="0" smtClean="0">
              <a:solidFill>
                <a:srgbClr val="FF0000"/>
              </a:solidFill>
              <a:latin typeface="Arial" pitchFamily="34" charset="0"/>
              <a:cs typeface="Arial" pitchFamily="34" charset="0"/>
            </a:endParaRPr>
          </a:p>
          <a:p>
            <a:r>
              <a:rPr lang="en-US" b="1" u="sng" dirty="0" smtClean="0">
                <a:solidFill>
                  <a:srgbClr val="FF0000"/>
                </a:solidFill>
                <a:latin typeface="Arial" pitchFamily="34" charset="0"/>
                <a:cs typeface="Arial" pitchFamily="34" charset="0"/>
              </a:rPr>
              <a:t>Centers</a:t>
            </a:r>
            <a:endParaRPr lang="en-US" b="1" u="sng" dirty="0">
              <a:solidFill>
                <a:srgbClr val="FF0000"/>
              </a:solidFill>
              <a:latin typeface="Arial" pitchFamily="34" charset="0"/>
              <a:cs typeface="Arial" pitchFamily="34" charset="0"/>
            </a:endParaRPr>
          </a:p>
        </p:txBody>
      </p:sp>
      <p:pic>
        <p:nvPicPr>
          <p:cNvPr id="10" name="Picture 9" descr="ping pong.jpg"/>
          <p:cNvPicPr>
            <a:picLocks noChangeAspect="1"/>
          </p:cNvPicPr>
          <p:nvPr/>
        </p:nvPicPr>
        <p:blipFill>
          <a:blip r:embed="rId6" cstate="print"/>
          <a:stretch>
            <a:fillRect/>
          </a:stretch>
        </p:blipFill>
        <p:spPr>
          <a:xfrm>
            <a:off x="8127406" y="4349721"/>
            <a:ext cx="1192761" cy="857297"/>
          </a:xfrm>
          <a:prstGeom prst="rect">
            <a:avLst/>
          </a:prstGeom>
        </p:spPr>
      </p:pic>
      <p:sp>
        <p:nvSpPr>
          <p:cNvPr id="11" name="Rectangle 10"/>
          <p:cNvSpPr/>
          <p:nvPr/>
        </p:nvSpPr>
        <p:spPr>
          <a:xfrm>
            <a:off x="7777779" y="5584764"/>
            <a:ext cx="1826141" cy="923330"/>
          </a:xfrm>
          <a:prstGeom prst="rect">
            <a:avLst/>
          </a:prstGeom>
        </p:spPr>
        <p:txBody>
          <a:bodyPr wrap="none">
            <a:spAutoFit/>
          </a:bodyPr>
          <a:lstStyle/>
          <a:p>
            <a:r>
              <a:rPr lang="en-US" b="1" u="sng" dirty="0">
                <a:solidFill>
                  <a:srgbClr val="00C85A"/>
                </a:solidFill>
                <a:latin typeface="Arial" pitchFamily="34" charset="0"/>
                <a:cs typeface="Arial" pitchFamily="34" charset="0"/>
              </a:rPr>
              <a:t>Youth </a:t>
            </a:r>
            <a:r>
              <a:rPr lang="en-US" b="1" u="sng" dirty="0" smtClean="0">
                <a:solidFill>
                  <a:srgbClr val="00C85A"/>
                </a:solidFill>
                <a:latin typeface="Arial" pitchFamily="34" charset="0"/>
                <a:cs typeface="Arial" pitchFamily="34" charset="0"/>
              </a:rPr>
              <a:t>Centers</a:t>
            </a:r>
          </a:p>
          <a:p>
            <a:r>
              <a:rPr lang="en-US" b="1" dirty="0" smtClean="0">
                <a:solidFill>
                  <a:srgbClr val="00C85A"/>
                </a:solidFill>
                <a:latin typeface="Arial" pitchFamily="34" charset="0"/>
                <a:cs typeface="Arial" pitchFamily="34" charset="0"/>
              </a:rPr>
              <a:t>(Middle School</a:t>
            </a:r>
          </a:p>
          <a:p>
            <a:r>
              <a:rPr lang="en-US" b="1" dirty="0" smtClean="0">
                <a:solidFill>
                  <a:srgbClr val="00C85A"/>
                </a:solidFill>
                <a:latin typeface="Arial" pitchFamily="34" charset="0"/>
                <a:cs typeface="Arial" pitchFamily="34" charset="0"/>
              </a:rPr>
              <a:t>-Teen Centers)</a:t>
            </a:r>
            <a:endParaRPr lang="en-US" b="1" dirty="0">
              <a:solidFill>
                <a:srgbClr val="00C85A"/>
              </a:solidFill>
              <a:latin typeface="Arial" pitchFamily="34" charset="0"/>
              <a:cs typeface="Arial" pitchFamily="34" charset="0"/>
            </a:endParaRPr>
          </a:p>
        </p:txBody>
      </p:sp>
      <p:pic>
        <p:nvPicPr>
          <p:cNvPr id="12" name="Picture 11" descr="ballet.jpg"/>
          <p:cNvPicPr>
            <a:picLocks noChangeAspect="1"/>
          </p:cNvPicPr>
          <p:nvPr/>
        </p:nvPicPr>
        <p:blipFill>
          <a:blip r:embed="rId7" cstate="print"/>
          <a:stretch>
            <a:fillRect/>
          </a:stretch>
        </p:blipFill>
        <p:spPr>
          <a:xfrm>
            <a:off x="10476321" y="4349721"/>
            <a:ext cx="1024520" cy="1024520"/>
          </a:xfrm>
          <a:prstGeom prst="rect">
            <a:avLst/>
          </a:prstGeom>
        </p:spPr>
      </p:pic>
      <p:sp>
        <p:nvSpPr>
          <p:cNvPr id="13" name="Rectangle 12"/>
          <p:cNvSpPr/>
          <p:nvPr/>
        </p:nvSpPr>
        <p:spPr>
          <a:xfrm>
            <a:off x="9686186" y="5584764"/>
            <a:ext cx="2505814" cy="646331"/>
          </a:xfrm>
          <a:prstGeom prst="rect">
            <a:avLst/>
          </a:prstGeom>
        </p:spPr>
        <p:txBody>
          <a:bodyPr wrap="none">
            <a:spAutoFit/>
          </a:bodyPr>
          <a:lstStyle/>
          <a:p>
            <a:pPr algn="r"/>
            <a:r>
              <a:rPr lang="en-US" b="1" u="sng" dirty="0">
                <a:solidFill>
                  <a:srgbClr val="66CCFF"/>
                </a:solidFill>
                <a:latin typeface="Arial" pitchFamily="34" charset="0"/>
                <a:cs typeface="Arial" pitchFamily="34" charset="0"/>
              </a:rPr>
              <a:t>Instructional </a:t>
            </a:r>
            <a:r>
              <a:rPr lang="en-US" b="1" u="sng" dirty="0" smtClean="0">
                <a:solidFill>
                  <a:srgbClr val="66CCFF"/>
                </a:solidFill>
                <a:latin typeface="Arial" pitchFamily="34" charset="0"/>
                <a:cs typeface="Arial" pitchFamily="34" charset="0"/>
              </a:rPr>
              <a:t>Classes</a:t>
            </a:r>
          </a:p>
          <a:p>
            <a:pPr algn="r"/>
            <a:r>
              <a:rPr lang="en-US" b="1" dirty="0" smtClean="0">
                <a:solidFill>
                  <a:srgbClr val="66CCFF"/>
                </a:solidFill>
                <a:latin typeface="Arial" pitchFamily="34" charset="0"/>
                <a:cs typeface="Arial" pitchFamily="34" charset="0"/>
              </a:rPr>
              <a:t> </a:t>
            </a:r>
            <a:r>
              <a:rPr lang="en-US" b="1" dirty="0">
                <a:solidFill>
                  <a:srgbClr val="66CCFF"/>
                </a:solidFill>
                <a:latin typeface="Arial" pitchFamily="34" charset="0"/>
                <a:cs typeface="Arial" pitchFamily="34" charset="0"/>
              </a:rPr>
              <a:t>(SKIESUnlimited)</a:t>
            </a:r>
          </a:p>
        </p:txBody>
      </p:sp>
      <p:sp>
        <p:nvSpPr>
          <p:cNvPr id="14" name="TextBox 13"/>
          <p:cNvSpPr txBox="1"/>
          <p:nvPr/>
        </p:nvSpPr>
        <p:spPr>
          <a:xfrm>
            <a:off x="6316910" y="1082179"/>
            <a:ext cx="498306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Limited </a:t>
            </a:r>
            <a:r>
              <a:rPr lang="en-US" sz="2400" dirty="0"/>
              <a:t>volunteer opportunities may also be available with Child and Youth </a:t>
            </a:r>
            <a:r>
              <a:rPr lang="en-US" sz="2400" dirty="0" smtClean="0"/>
              <a:t>Services (CYS) Programs</a:t>
            </a:r>
            <a:r>
              <a:rPr lang="en-US" sz="2400" dirty="0"/>
              <a:t>.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Please contact </a:t>
            </a:r>
            <a:r>
              <a:rPr lang="en-US" sz="2400" dirty="0"/>
              <a:t>the SLO for more information.</a:t>
            </a:r>
          </a:p>
        </p:txBody>
      </p:sp>
    </p:spTree>
    <p:extLst>
      <p:ext uri="{BB962C8B-B14F-4D97-AF65-F5344CB8AC3E}">
        <p14:creationId xmlns:p14="http://schemas.microsoft.com/office/powerpoint/2010/main" val="1173326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85" y="3058034"/>
            <a:ext cx="2289505" cy="3445744"/>
          </a:xfrm>
          <a:prstGeom prst="rect">
            <a:avLst/>
          </a:prstGeom>
        </p:spPr>
      </p:pic>
      <p:sp>
        <p:nvSpPr>
          <p:cNvPr id="5" name="Oval 4"/>
          <p:cNvSpPr/>
          <p:nvPr/>
        </p:nvSpPr>
        <p:spPr>
          <a:xfrm>
            <a:off x="4496499" y="268448"/>
            <a:ext cx="2556446" cy="2483377"/>
          </a:xfrm>
          <a:prstGeom prst="ellipse">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947740" y="1128145"/>
            <a:ext cx="1747594" cy="523220"/>
          </a:xfrm>
          <a:prstGeom prst="rect">
            <a:avLst/>
          </a:prstGeom>
        </p:spPr>
        <p:txBody>
          <a:bodyPr wrap="none">
            <a:spAutoFit/>
          </a:bodyPr>
          <a:lstStyle/>
          <a:p>
            <a:pPr algn="ctr"/>
            <a:r>
              <a:rPr lang="en-US" sz="2800" b="1" dirty="0">
                <a:solidFill>
                  <a:schemeClr val="bg1"/>
                </a:solidFill>
              </a:rPr>
              <a:t>PIE / BOSS</a:t>
            </a:r>
          </a:p>
        </p:txBody>
      </p:sp>
      <p:sp>
        <p:nvSpPr>
          <p:cNvPr id="7" name="Rectangle 6"/>
          <p:cNvSpPr/>
          <p:nvPr/>
        </p:nvSpPr>
        <p:spPr>
          <a:xfrm>
            <a:off x="687990" y="5792354"/>
            <a:ext cx="1692564" cy="646331"/>
          </a:xfrm>
          <a:prstGeom prst="rect">
            <a:avLst/>
          </a:prstGeom>
        </p:spPr>
        <p:txBody>
          <a:bodyPr wrap="square">
            <a:spAutoFit/>
          </a:bodyPr>
          <a:lstStyle/>
          <a:p>
            <a:pPr algn="ctr"/>
            <a:r>
              <a:rPr lang="en-US" b="1" dirty="0" smtClean="0">
                <a:solidFill>
                  <a:schemeClr val="bg1"/>
                </a:solidFill>
              </a:rPr>
              <a:t>Logistical Support</a:t>
            </a:r>
            <a:endParaRPr lang="en-US" b="1" dirty="0">
              <a:solidFill>
                <a:schemeClr val="bg1"/>
              </a:solidFill>
            </a:endParaRPr>
          </a:p>
        </p:txBody>
      </p:sp>
      <p:sp>
        <p:nvSpPr>
          <p:cNvPr id="10" name="Rectangle 9"/>
          <p:cNvSpPr/>
          <p:nvPr/>
        </p:nvSpPr>
        <p:spPr>
          <a:xfrm>
            <a:off x="8919782" y="2095573"/>
            <a:ext cx="1556003" cy="369332"/>
          </a:xfrm>
          <a:prstGeom prst="rect">
            <a:avLst/>
          </a:prstGeom>
        </p:spPr>
        <p:txBody>
          <a:bodyPr wrap="none">
            <a:spAutoFit/>
          </a:bodyPr>
          <a:lstStyle/>
          <a:p>
            <a:pPr algn="ctr"/>
            <a:r>
              <a:rPr lang="en-US" b="1" dirty="0" smtClean="0">
                <a:solidFill>
                  <a:schemeClr val="bg1"/>
                </a:solidFill>
              </a:rPr>
              <a:t>Guest Speaker</a:t>
            </a:r>
            <a:endParaRPr lang="en-US" b="1" dirty="0">
              <a:solidFill>
                <a:schemeClr val="bg1"/>
              </a:solidFill>
            </a:endParaRPr>
          </a:p>
        </p:txBody>
      </p:sp>
      <p:sp>
        <p:nvSpPr>
          <p:cNvPr id="16" name="Rectangle 15"/>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3"/>
              </a:rPr>
              <a:t>ruth.c.ploeger.naf@mail.mil</a:t>
            </a:r>
            <a:r>
              <a:rPr lang="en-US" sz="800" dirty="0"/>
              <a:t>  DSN 314-544-9375</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10" y="201657"/>
            <a:ext cx="3696116" cy="267229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5738" y="3758875"/>
            <a:ext cx="3819930" cy="2538131"/>
          </a:xfrm>
          <a:prstGeom prst="rect">
            <a:avLst/>
          </a:prstGeom>
        </p:spPr>
      </p:pic>
      <p:sp>
        <p:nvSpPr>
          <p:cNvPr id="17" name="Rectangle 16"/>
          <p:cNvSpPr/>
          <p:nvPr/>
        </p:nvSpPr>
        <p:spPr>
          <a:xfrm>
            <a:off x="10394409" y="4041657"/>
            <a:ext cx="1601259" cy="923330"/>
          </a:xfrm>
          <a:prstGeom prst="rect">
            <a:avLst/>
          </a:prstGeom>
        </p:spPr>
        <p:txBody>
          <a:bodyPr wrap="square">
            <a:spAutoFit/>
          </a:bodyPr>
          <a:lstStyle/>
          <a:p>
            <a:pPr algn="ctr"/>
            <a:r>
              <a:rPr lang="en-US" b="1" dirty="0">
                <a:solidFill>
                  <a:schemeClr val="bg1"/>
                </a:solidFill>
              </a:rPr>
              <a:t>Tutoring/ Reading Support</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8543" y="3758875"/>
            <a:ext cx="4616742" cy="2538131"/>
          </a:xfrm>
          <a:prstGeom prst="rect">
            <a:avLst/>
          </a:prstGeom>
        </p:spPr>
      </p:pic>
      <p:sp>
        <p:nvSpPr>
          <p:cNvPr id="18" name="Rectangle 17"/>
          <p:cNvSpPr/>
          <p:nvPr/>
        </p:nvSpPr>
        <p:spPr>
          <a:xfrm>
            <a:off x="6202412" y="5607688"/>
            <a:ext cx="1490536" cy="369332"/>
          </a:xfrm>
          <a:prstGeom prst="rect">
            <a:avLst/>
          </a:prstGeom>
        </p:spPr>
        <p:txBody>
          <a:bodyPr wrap="none">
            <a:spAutoFit/>
          </a:bodyPr>
          <a:lstStyle/>
          <a:p>
            <a:pPr algn="ctr"/>
            <a:r>
              <a:rPr lang="en-US" b="1" dirty="0">
                <a:solidFill>
                  <a:schemeClr val="bg1"/>
                </a:solidFill>
              </a:rPr>
              <a:t>School Events</a:t>
            </a:r>
          </a:p>
        </p:txBody>
      </p:sp>
      <p:sp>
        <p:nvSpPr>
          <p:cNvPr id="19" name="Rectangle 18"/>
          <p:cNvSpPr/>
          <p:nvPr/>
        </p:nvSpPr>
        <p:spPr>
          <a:xfrm>
            <a:off x="135852" y="1828495"/>
            <a:ext cx="1104275" cy="923330"/>
          </a:xfrm>
          <a:prstGeom prst="rect">
            <a:avLst/>
          </a:prstGeom>
        </p:spPr>
        <p:txBody>
          <a:bodyPr wrap="square">
            <a:spAutoFit/>
          </a:bodyPr>
          <a:lstStyle/>
          <a:p>
            <a:pPr algn="ctr"/>
            <a:r>
              <a:rPr lang="en-US" b="1" dirty="0" smtClean="0">
                <a:solidFill>
                  <a:schemeClr val="bg1"/>
                </a:solidFill>
              </a:rPr>
              <a:t>Lunch/ </a:t>
            </a:r>
          </a:p>
          <a:p>
            <a:pPr algn="ctr"/>
            <a:r>
              <a:rPr lang="en-US" b="1" dirty="0" smtClean="0">
                <a:solidFill>
                  <a:schemeClr val="bg1"/>
                </a:solidFill>
              </a:rPr>
              <a:t>Recess buddy</a:t>
            </a:r>
            <a:endParaRPr lang="en-US" b="1" dirty="0">
              <a:solidFill>
                <a:schemeClr val="bg1"/>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2948" y="346282"/>
            <a:ext cx="3827900" cy="2553209"/>
          </a:xfrm>
          <a:prstGeom prst="rect">
            <a:avLst/>
          </a:prstGeom>
        </p:spPr>
      </p:pic>
      <p:sp>
        <p:nvSpPr>
          <p:cNvPr id="21" name="Rectangle 20"/>
          <p:cNvSpPr/>
          <p:nvPr/>
        </p:nvSpPr>
        <p:spPr>
          <a:xfrm>
            <a:off x="8828896" y="2497532"/>
            <a:ext cx="1556003" cy="369332"/>
          </a:xfrm>
          <a:prstGeom prst="rect">
            <a:avLst/>
          </a:prstGeom>
        </p:spPr>
        <p:txBody>
          <a:bodyPr wrap="none">
            <a:spAutoFit/>
          </a:bodyPr>
          <a:lstStyle/>
          <a:p>
            <a:pPr algn="ctr"/>
            <a:r>
              <a:rPr lang="en-US" b="1" dirty="0" smtClean="0">
                <a:solidFill>
                  <a:schemeClr val="bg1"/>
                </a:solidFill>
              </a:rPr>
              <a:t>Guest Speaker</a:t>
            </a:r>
            <a:endParaRPr lang="en-US" b="1" dirty="0">
              <a:solidFill>
                <a:schemeClr val="bg1"/>
              </a:solidFill>
            </a:endParaRPr>
          </a:p>
        </p:txBody>
      </p:sp>
    </p:spTree>
    <p:extLst>
      <p:ext uri="{BB962C8B-B14F-4D97-AF65-F5344CB8AC3E}">
        <p14:creationId xmlns:p14="http://schemas.microsoft.com/office/powerpoint/2010/main" val="1864822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09598" y="3719513"/>
            <a:ext cx="11320463" cy="2681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b="1" dirty="0" smtClean="0">
                <a:solidFill>
                  <a:srgbClr val="FFCC00"/>
                </a:solidFill>
              </a:rPr>
              <a:t>1.</a:t>
            </a:r>
            <a:r>
              <a:rPr lang="en-US" dirty="0" smtClean="0"/>
              <a:t> School Transition Services (PCS Cycle) &amp; Deployment Support </a:t>
            </a:r>
          </a:p>
          <a:p>
            <a:pPr>
              <a:buFontTx/>
              <a:buNone/>
            </a:pPr>
            <a:r>
              <a:rPr lang="en-US" b="1" dirty="0" smtClean="0">
                <a:solidFill>
                  <a:srgbClr val="FFCC00"/>
                </a:solidFill>
              </a:rPr>
              <a:t>2.</a:t>
            </a:r>
            <a:r>
              <a:rPr lang="en-US" dirty="0" smtClean="0"/>
              <a:t> Installation, School, and Community Communications </a:t>
            </a:r>
          </a:p>
          <a:p>
            <a:pPr>
              <a:buFontTx/>
              <a:buNone/>
            </a:pPr>
            <a:r>
              <a:rPr lang="en-US" b="1" dirty="0" smtClean="0">
                <a:solidFill>
                  <a:srgbClr val="FFCC00"/>
                </a:solidFill>
              </a:rPr>
              <a:t>3.</a:t>
            </a:r>
            <a:r>
              <a:rPr lang="en-US" dirty="0" smtClean="0"/>
              <a:t> Partnerships in Education (PIE) </a:t>
            </a:r>
          </a:p>
          <a:p>
            <a:pPr>
              <a:buFontTx/>
              <a:buNone/>
            </a:pPr>
            <a:r>
              <a:rPr lang="en-US" b="1" dirty="0" smtClean="0">
                <a:solidFill>
                  <a:srgbClr val="FFCC00"/>
                </a:solidFill>
              </a:rPr>
              <a:t>4.</a:t>
            </a:r>
            <a:r>
              <a:rPr lang="en-US" dirty="0" smtClean="0"/>
              <a:t> Home School Linkage and Support </a:t>
            </a:r>
          </a:p>
          <a:p>
            <a:pPr>
              <a:buFontTx/>
              <a:buNone/>
            </a:pPr>
            <a:r>
              <a:rPr lang="en-US" b="1" dirty="0" smtClean="0">
                <a:solidFill>
                  <a:srgbClr val="FFCC00"/>
                </a:solidFill>
              </a:rPr>
              <a:t>5.</a:t>
            </a:r>
            <a:r>
              <a:rPr lang="en-US" dirty="0" smtClean="0"/>
              <a:t> Post-Secondary Preparation </a:t>
            </a:r>
          </a:p>
        </p:txBody>
      </p:sp>
      <p:sp>
        <p:nvSpPr>
          <p:cNvPr id="4" name="Rectangle 2"/>
          <p:cNvSpPr txBox="1">
            <a:spLocks noChangeArrowheads="1"/>
          </p:cNvSpPr>
          <p:nvPr/>
        </p:nvSpPr>
        <p:spPr>
          <a:xfrm>
            <a:off x="4795836" y="1249723"/>
            <a:ext cx="5334002"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School Liaison Officers’ Core Services: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150" y="399184"/>
            <a:ext cx="3623620" cy="2586903"/>
          </a:xfrm>
          <a:prstGeom prst="rect">
            <a:avLst/>
          </a:prstGeom>
        </p:spPr>
      </p:pic>
      <p:sp>
        <p:nvSpPr>
          <p:cNvPr id="6" name="Rectangle 5"/>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3"/>
              </a:rPr>
              <a:t>ruth.c.ploeger.naf@mail.mil</a:t>
            </a:r>
            <a:r>
              <a:rPr lang="en-US" sz="800" dirty="0"/>
              <a:t>  DSN 314-544-9375</a:t>
            </a:r>
          </a:p>
        </p:txBody>
      </p:sp>
    </p:spTree>
    <p:extLst>
      <p:ext uri="{BB962C8B-B14F-4D97-AF65-F5344CB8AC3E}">
        <p14:creationId xmlns:p14="http://schemas.microsoft.com/office/powerpoint/2010/main" val="2038835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2487" y="2706757"/>
            <a:ext cx="7162800" cy="685800"/>
          </a:xfrm>
        </p:spPr>
        <p:txBody>
          <a:bodyPr>
            <a:normAutofit fontScale="90000"/>
          </a:bodyPr>
          <a:lstStyle/>
          <a:p>
            <a:pPr eaLnBrk="1" hangingPunct="1"/>
            <a:r>
              <a:rPr lang="en-US" dirty="0" smtClean="0"/>
              <a:t>Fast Facts:</a:t>
            </a:r>
          </a:p>
        </p:txBody>
      </p:sp>
      <p:sp>
        <p:nvSpPr>
          <p:cNvPr id="33794" name="Rectangle 3"/>
          <p:cNvSpPr>
            <a:spLocks noGrp="1" noChangeArrowheads="1"/>
          </p:cNvSpPr>
          <p:nvPr>
            <p:ph idx="1"/>
          </p:nvPr>
        </p:nvSpPr>
        <p:spPr>
          <a:xfrm>
            <a:off x="1053548" y="2126974"/>
            <a:ext cx="8448670" cy="3969026"/>
          </a:xfrm>
        </p:spPr>
        <p:txBody>
          <a:bodyPr/>
          <a:lstStyle/>
          <a:p>
            <a:pPr marL="0" indent="0">
              <a:buNone/>
            </a:pPr>
            <a:endParaRPr lang="en-US" dirty="0" smtClean="0"/>
          </a:p>
          <a:p>
            <a:pPr marL="0" indent="0">
              <a:buNone/>
            </a:pPr>
            <a:endParaRPr lang="en-US" dirty="0"/>
          </a:p>
          <a:p>
            <a:endParaRPr lang="en-US" dirty="0" smtClean="0"/>
          </a:p>
          <a:p>
            <a:r>
              <a:rPr lang="en-US" dirty="0"/>
              <a:t>The average military child will experience six to nine transitions during </a:t>
            </a:r>
            <a:r>
              <a:rPr lang="en-US" dirty="0" smtClean="0"/>
              <a:t>his/her </a:t>
            </a:r>
            <a:r>
              <a:rPr lang="en-US" dirty="0"/>
              <a:t>K-12 school years</a:t>
            </a:r>
            <a:r>
              <a:rPr lang="en-US" dirty="0" smtClean="0"/>
              <a:t>.</a:t>
            </a:r>
          </a:p>
          <a:p>
            <a:r>
              <a:rPr lang="en-US" dirty="0"/>
              <a:t>Providing a good education for the children of service members is one of the quality of life issues that can affect military retention</a:t>
            </a:r>
            <a:r>
              <a:rPr lang="en-US" sz="2400" dirty="0"/>
              <a:t>.</a:t>
            </a:r>
          </a:p>
          <a:p>
            <a:pPr marL="0" indent="0">
              <a:buNone/>
            </a:pPr>
            <a:endParaRPr lang="en-US" dirty="0"/>
          </a:p>
          <a:p>
            <a:pPr marL="0" indent="0">
              <a:lnSpc>
                <a:spcPct val="150000"/>
              </a:lnSpc>
              <a:buNone/>
            </a:pP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771" y="230855"/>
            <a:ext cx="4790459" cy="3161702"/>
          </a:xfrm>
          <a:prstGeom prst="rect">
            <a:avLst/>
          </a:prstGeom>
        </p:spPr>
      </p:pic>
      <p:sp>
        <p:nvSpPr>
          <p:cNvPr id="5" name="Rectangle 4"/>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4"/>
              </a:rPr>
              <a:t>ruth.c.ploeger.naf@mail.mil</a:t>
            </a:r>
            <a:r>
              <a:rPr lang="en-US" sz="800" dirty="0"/>
              <a:t>  DSN 314-544-9375</a:t>
            </a:r>
          </a:p>
        </p:txBody>
      </p:sp>
    </p:spTree>
    <p:extLst>
      <p:ext uri="{BB962C8B-B14F-4D97-AF65-F5344CB8AC3E}">
        <p14:creationId xmlns:p14="http://schemas.microsoft.com/office/powerpoint/2010/main" val="1020507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438400" y="914400"/>
            <a:ext cx="8229600" cy="685800"/>
          </a:xfrm>
        </p:spPr>
        <p:txBody>
          <a:bodyPr>
            <a:noAutofit/>
          </a:bodyPr>
          <a:lstStyle/>
          <a:p>
            <a:pPr algn="ctr" eaLnBrk="1" hangingPunct="1"/>
            <a:r>
              <a:rPr lang="en-US" sz="3600" b="1" dirty="0"/>
              <a:t>What a </a:t>
            </a:r>
            <a:br>
              <a:rPr lang="en-US" sz="3600" b="1" dirty="0"/>
            </a:br>
            <a:r>
              <a:rPr lang="en-US" sz="3600" b="1" dirty="0"/>
              <a:t>School Liaison Officer </a:t>
            </a:r>
            <a:br>
              <a:rPr lang="en-US" sz="3600" b="1" dirty="0"/>
            </a:br>
            <a:r>
              <a:rPr lang="en-US" sz="3600" b="1" dirty="0"/>
              <a:t>is NOT:</a:t>
            </a:r>
          </a:p>
        </p:txBody>
      </p:sp>
      <p:sp>
        <p:nvSpPr>
          <p:cNvPr id="62466" name="Content Placeholder 2"/>
          <p:cNvSpPr>
            <a:spLocks noGrp="1"/>
          </p:cNvSpPr>
          <p:nvPr>
            <p:ph idx="1"/>
          </p:nvPr>
        </p:nvSpPr>
        <p:spPr>
          <a:xfrm>
            <a:off x="762000" y="1981200"/>
            <a:ext cx="5791200" cy="4648200"/>
          </a:xfrm>
        </p:spPr>
        <p:txBody>
          <a:bodyPr/>
          <a:lstStyle/>
          <a:p>
            <a:pPr marL="609600" indent="-609600">
              <a:buNone/>
            </a:pPr>
            <a:endParaRPr lang="en-US" dirty="0" smtClean="0"/>
          </a:p>
          <a:p>
            <a:pPr marL="609600" indent="-609600">
              <a:buClr>
                <a:srgbClr val="FFC000"/>
              </a:buClr>
              <a:buSzPct val="100000"/>
              <a:buFont typeface="Wingdings" pitchFamily="2" charset="2"/>
              <a:buChar char="Ø"/>
            </a:pPr>
            <a:r>
              <a:rPr lang="en-US" dirty="0" smtClean="0"/>
              <a:t>Not a school employee</a:t>
            </a:r>
          </a:p>
          <a:p>
            <a:pPr marL="609600" indent="-609600">
              <a:buClr>
                <a:srgbClr val="FFC000"/>
              </a:buClr>
              <a:buSzPct val="100000"/>
              <a:buFont typeface="Wingdings" pitchFamily="2" charset="2"/>
              <a:buChar char="Ø"/>
            </a:pPr>
            <a:r>
              <a:rPr lang="en-US" dirty="0" smtClean="0"/>
              <a:t>Not a police officer</a:t>
            </a:r>
          </a:p>
          <a:p>
            <a:pPr marL="609600" indent="-609600">
              <a:buClr>
                <a:srgbClr val="FFC000"/>
              </a:buClr>
              <a:buSzPct val="100000"/>
              <a:buFont typeface="Wingdings" pitchFamily="2" charset="2"/>
              <a:buChar char="Ø"/>
            </a:pPr>
            <a:r>
              <a:rPr lang="en-US" dirty="0" smtClean="0"/>
              <a:t>Not a school superintendent</a:t>
            </a:r>
          </a:p>
          <a:p>
            <a:pPr marL="609600" indent="-609600">
              <a:buClr>
                <a:srgbClr val="FFC000"/>
              </a:buClr>
              <a:buSzPct val="100000"/>
              <a:buFont typeface="Wingdings" pitchFamily="2" charset="2"/>
              <a:buChar char="Ø"/>
            </a:pPr>
            <a:r>
              <a:rPr lang="en-US" dirty="0" smtClean="0"/>
              <a:t>Not a doctor</a:t>
            </a:r>
          </a:p>
          <a:p>
            <a:pPr marL="609600" indent="-609600">
              <a:buClr>
                <a:srgbClr val="FFC000"/>
              </a:buClr>
              <a:buSzPct val="100000"/>
              <a:buFont typeface="Wingdings" pitchFamily="2" charset="2"/>
              <a:buChar char="Ø"/>
            </a:pPr>
            <a:r>
              <a:rPr lang="en-US" dirty="0" smtClean="0"/>
              <a:t>Not a lawyer</a:t>
            </a:r>
          </a:p>
          <a:p>
            <a:pPr marL="609600" indent="-609600">
              <a:buClr>
                <a:srgbClr val="FFC000"/>
              </a:buClr>
              <a:buSzPct val="100000"/>
              <a:buFont typeface="Wingdings" pitchFamily="2" charset="2"/>
              <a:buChar char="Ø"/>
            </a:pPr>
            <a:r>
              <a:rPr lang="en-US" dirty="0" smtClean="0"/>
              <a:t>Not a Service Member</a:t>
            </a:r>
          </a:p>
          <a:p>
            <a:pPr marL="609600" indent="-609600">
              <a:buClr>
                <a:srgbClr val="FFC000"/>
              </a:buClr>
              <a:buSzPct val="100000"/>
              <a:buFontTx/>
              <a:buAutoNum type="arabicPeriod" startAt="5"/>
            </a:pPr>
            <a:endParaRPr lang="en-US" sz="1600" dirty="0"/>
          </a:p>
        </p:txBody>
      </p:sp>
      <p:pic>
        <p:nvPicPr>
          <p:cNvPr id="62467" name="Picture 7" descr="j0439294"/>
          <p:cNvPicPr>
            <a:picLocks noChangeAspect="1" noChangeArrowheads="1"/>
          </p:cNvPicPr>
          <p:nvPr/>
        </p:nvPicPr>
        <p:blipFill>
          <a:blip r:embed="rId3"/>
          <a:srcRect/>
          <a:stretch>
            <a:fillRect/>
          </a:stretch>
        </p:blipFill>
        <p:spPr bwMode="auto">
          <a:xfrm>
            <a:off x="6453187" y="1981200"/>
            <a:ext cx="2747963" cy="4096963"/>
          </a:xfrm>
          <a:prstGeom prst="rect">
            <a:avLst/>
          </a:prstGeom>
          <a:noFill/>
          <a:ln w="9525">
            <a:noFill/>
            <a:miter lim="800000"/>
            <a:headEnd/>
            <a:tailEnd/>
          </a:ln>
        </p:spPr>
      </p:pic>
      <p:sp>
        <p:nvSpPr>
          <p:cNvPr id="5" name="Rectangle 4"/>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4"/>
              </a:rPr>
              <a:t>ruth.c.ploeger.naf@mail.mil</a:t>
            </a:r>
            <a:r>
              <a:rPr lang="en-US" sz="800" dirty="0"/>
              <a:t>  DSN 314-544-9375</a:t>
            </a:r>
          </a:p>
        </p:txBody>
      </p:sp>
    </p:spTree>
    <p:extLst>
      <p:ext uri="{BB962C8B-B14F-4D97-AF65-F5344CB8AC3E}">
        <p14:creationId xmlns:p14="http://schemas.microsoft.com/office/powerpoint/2010/main" val="2696744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182" y="359570"/>
            <a:ext cx="3886200" cy="1795462"/>
          </a:xfrm>
        </p:spPr>
        <p:txBody>
          <a:bodyPr>
            <a:normAutofit fontScale="90000"/>
          </a:bodyPr>
          <a:lstStyle/>
          <a:p>
            <a:r>
              <a:rPr lang="en-US" dirty="0" smtClean="0"/>
              <a:t>What does the School </a:t>
            </a:r>
            <a:r>
              <a:rPr lang="en-US" dirty="0"/>
              <a:t>L</a:t>
            </a:r>
            <a:r>
              <a:rPr lang="en-US" dirty="0" smtClean="0"/>
              <a:t>iaison </a:t>
            </a:r>
            <a:r>
              <a:rPr lang="en-US" dirty="0"/>
              <a:t>O</a:t>
            </a:r>
            <a:r>
              <a:rPr lang="en-US" dirty="0" smtClean="0"/>
              <a:t>fficer position fall under?</a:t>
            </a:r>
            <a:endParaRPr lang="en-US" dirty="0"/>
          </a:p>
        </p:txBody>
      </p:sp>
      <p:graphicFrame>
        <p:nvGraphicFramePr>
          <p:cNvPr id="4" name="Content Placeholder 3"/>
          <p:cNvGraphicFramePr>
            <a:graphicFrameLocks noGrp="1"/>
          </p:cNvGraphicFramePr>
          <p:nvPr>
            <p:ph idx="1"/>
            <p:extLst/>
          </p:nvPr>
        </p:nvGraphicFramePr>
        <p:xfrm>
          <a:off x="1905000" y="1828800"/>
          <a:ext cx="6554788" cy="376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040219221"/>
              </p:ext>
            </p:extLst>
          </p:nvPr>
        </p:nvGraphicFramePr>
        <p:xfrm>
          <a:off x="2133600" y="1447800"/>
          <a:ext cx="35052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Down Arrow 5"/>
          <p:cNvSpPr/>
          <p:nvPr/>
        </p:nvSpPr>
        <p:spPr>
          <a:xfrm>
            <a:off x="3695700" y="2514600"/>
            <a:ext cx="381000" cy="304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Down Arrow 6"/>
          <p:cNvSpPr/>
          <p:nvPr/>
        </p:nvSpPr>
        <p:spPr>
          <a:xfrm>
            <a:off x="3695700" y="3848100"/>
            <a:ext cx="381000" cy="304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Down Arrow 7"/>
          <p:cNvSpPr/>
          <p:nvPr/>
        </p:nvSpPr>
        <p:spPr>
          <a:xfrm>
            <a:off x="3695700" y="5181600"/>
            <a:ext cx="381000" cy="304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1295" y="1179874"/>
            <a:ext cx="1323785" cy="1370160"/>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73166" y="4140608"/>
            <a:ext cx="2207667" cy="1193392"/>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62112" y="5407728"/>
            <a:ext cx="1147763" cy="1157744"/>
          </a:xfrm>
          <a:prstGeom prst="rect">
            <a:avLst/>
          </a:prstGeom>
        </p:spPr>
      </p:pic>
      <p:grpSp>
        <p:nvGrpSpPr>
          <p:cNvPr id="13" name="Group 12"/>
          <p:cNvGrpSpPr/>
          <p:nvPr/>
        </p:nvGrpSpPr>
        <p:grpSpPr>
          <a:xfrm>
            <a:off x="2971801" y="123588"/>
            <a:ext cx="1889521" cy="1133713"/>
            <a:chOff x="807839" y="3969841"/>
            <a:chExt cx="1889521" cy="1133713"/>
          </a:xfrm>
        </p:grpSpPr>
        <p:sp>
          <p:nvSpPr>
            <p:cNvPr id="14" name="Rectangle 13"/>
            <p:cNvSpPr/>
            <p:nvPr/>
          </p:nvSpPr>
          <p:spPr>
            <a:xfrm>
              <a:off x="807839" y="3969841"/>
              <a:ext cx="1889521" cy="113371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807839" y="3969841"/>
              <a:ext cx="1889521" cy="1133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t>Garrison</a:t>
              </a:r>
            </a:p>
          </p:txBody>
        </p:sp>
      </p:grpSp>
      <p:sp>
        <p:nvSpPr>
          <p:cNvPr id="16" name="Down Arrow 15"/>
          <p:cNvSpPr/>
          <p:nvPr/>
        </p:nvSpPr>
        <p:spPr>
          <a:xfrm>
            <a:off x="3678195" y="1182323"/>
            <a:ext cx="381000" cy="304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44595" y="2665367"/>
            <a:ext cx="1688592" cy="1084579"/>
          </a:xfrm>
          <a:prstGeom prst="rect">
            <a:avLst/>
          </a:prstGeom>
        </p:spPr>
      </p:pic>
      <p:sp>
        <p:nvSpPr>
          <p:cNvPr id="17" name="Rectangle 16"/>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16"/>
              </a:rPr>
              <a:t>ruth.c.ploeger.naf@mail.mil</a:t>
            </a:r>
            <a:r>
              <a:rPr lang="en-US" sz="800" dirty="0"/>
              <a:t>  DSN 314-544-9375</a:t>
            </a:r>
          </a:p>
        </p:txBody>
      </p:sp>
    </p:spTree>
    <p:extLst>
      <p:ext uri="{BB962C8B-B14F-4D97-AF65-F5344CB8AC3E}">
        <p14:creationId xmlns:p14="http://schemas.microsoft.com/office/powerpoint/2010/main" val="3557848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1757362" y="545306"/>
            <a:ext cx="6554867" cy="1524000"/>
          </a:xfrm>
        </p:spPr>
        <p:txBody>
          <a:bodyPr/>
          <a:lstStyle/>
          <a:p>
            <a:r>
              <a:rPr lang="en-US" dirty="0" smtClean="0"/>
              <a:t>How Do I Find A</a:t>
            </a:r>
            <a:br>
              <a:rPr lang="en-US" dirty="0" smtClean="0"/>
            </a:br>
            <a:r>
              <a:rPr lang="en-US" dirty="0" smtClean="0"/>
              <a:t> School Liaison Officer?</a:t>
            </a:r>
          </a:p>
        </p:txBody>
      </p:sp>
      <p:sp>
        <p:nvSpPr>
          <p:cNvPr id="2" name="Content Placeholder 1"/>
          <p:cNvSpPr>
            <a:spLocks noGrp="1"/>
          </p:cNvSpPr>
          <p:nvPr>
            <p:ph idx="1"/>
          </p:nvPr>
        </p:nvSpPr>
        <p:spPr>
          <a:xfrm>
            <a:off x="1757362" y="2233612"/>
            <a:ext cx="9572625" cy="942975"/>
          </a:xfrm>
        </p:spPr>
        <p:txBody>
          <a:bodyPr>
            <a:noAutofit/>
          </a:bodyPr>
          <a:lstStyle/>
          <a:p>
            <a:pPr marL="0" indent="0">
              <a:buNone/>
            </a:pPr>
            <a:r>
              <a:rPr lang="en-US" sz="5400" b="1" dirty="0">
                <a:solidFill>
                  <a:srgbClr val="0070C0"/>
                </a:solidFill>
              </a:rPr>
              <a:t>Europe.armymwr.com/slo</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1" y="3505200"/>
            <a:ext cx="3970663" cy="2757310"/>
          </a:xfrm>
          <a:prstGeom prst="rect">
            <a:avLst/>
          </a:prstGeom>
        </p:spPr>
      </p:pic>
      <p:sp>
        <p:nvSpPr>
          <p:cNvPr id="5" name="Rectangle 4"/>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3"/>
              </a:rPr>
              <a:t>ruth.c.ploeger.naf@mail.mil</a:t>
            </a:r>
            <a:r>
              <a:rPr lang="en-US" sz="800" dirty="0"/>
              <a:t>  DSN 314-544-9375</a:t>
            </a:r>
          </a:p>
        </p:txBody>
      </p:sp>
    </p:spTree>
    <p:extLst>
      <p:ext uri="{BB962C8B-B14F-4D97-AF65-F5344CB8AC3E}">
        <p14:creationId xmlns:p14="http://schemas.microsoft.com/office/powerpoint/2010/main" val="4130142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634" y="3026979"/>
            <a:ext cx="4606839" cy="523220"/>
          </a:xfrm>
          <a:prstGeom prst="rect">
            <a:avLst/>
          </a:prstGeom>
        </p:spPr>
        <p:txBody>
          <a:bodyPr wrap="none">
            <a:spAutoFit/>
          </a:bodyPr>
          <a:lstStyle/>
          <a:p>
            <a:r>
              <a:rPr lang="en-US" sz="2800" b="1" dirty="0" smtClean="0">
                <a:hlinkClick r:id="rId2"/>
              </a:rPr>
              <a:t>www.proudtoserveagain.com</a:t>
            </a:r>
            <a:endParaRPr lang="en-US" sz="28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28" y="0"/>
            <a:ext cx="4701478" cy="3026979"/>
          </a:xfrm>
          <a:prstGeom prst="rect">
            <a:avLst/>
          </a:prstGeom>
        </p:spPr>
      </p:pic>
      <p:sp>
        <p:nvSpPr>
          <p:cNvPr id="10" name="TextBox 9"/>
          <p:cNvSpPr txBox="1"/>
          <p:nvPr/>
        </p:nvSpPr>
        <p:spPr>
          <a:xfrm>
            <a:off x="5202397" y="479641"/>
            <a:ext cx="5996113" cy="1477328"/>
          </a:xfrm>
          <a:prstGeom prst="rect">
            <a:avLst/>
          </a:prstGeom>
          <a:noFill/>
        </p:spPr>
        <p:txBody>
          <a:bodyPr wrap="square" rtlCol="0">
            <a:spAutoFit/>
          </a:bodyPr>
          <a:lstStyle/>
          <a:p>
            <a:r>
              <a:rPr lang="en-US" b="1" dirty="0" smtClean="0">
                <a:solidFill>
                  <a:srgbClr val="FF0000"/>
                </a:solidFill>
              </a:rPr>
              <a:t>VISION:  </a:t>
            </a:r>
          </a:p>
          <a:p>
            <a:r>
              <a:rPr lang="en-US" dirty="0" smtClean="0"/>
              <a:t>Every service member interested in a career in in teaching will receive assistance to transition his or her leadership, training, and core values to teaching in Kindergarten through grade twelve schools. </a:t>
            </a:r>
            <a:endParaRPr lang="en-US" dirty="0"/>
          </a:p>
        </p:txBody>
      </p:sp>
      <p:sp>
        <p:nvSpPr>
          <p:cNvPr id="11" name="TextBox 10"/>
          <p:cNvSpPr txBox="1"/>
          <p:nvPr/>
        </p:nvSpPr>
        <p:spPr>
          <a:xfrm>
            <a:off x="5202396" y="2288315"/>
            <a:ext cx="5832547" cy="1477328"/>
          </a:xfrm>
          <a:prstGeom prst="rect">
            <a:avLst/>
          </a:prstGeom>
          <a:noFill/>
        </p:spPr>
        <p:txBody>
          <a:bodyPr wrap="square" rtlCol="0">
            <a:spAutoFit/>
          </a:bodyPr>
          <a:lstStyle/>
          <a:p>
            <a:r>
              <a:rPr lang="en-US" b="1" dirty="0" smtClean="0">
                <a:solidFill>
                  <a:srgbClr val="FF0000"/>
                </a:solidFill>
              </a:rPr>
              <a:t>MISSION: </a:t>
            </a:r>
          </a:p>
          <a:p>
            <a:pPr marL="285750" indent="-285750">
              <a:buFont typeface="Arial" panose="020B0604020202020204" pitchFamily="34" charset="0"/>
              <a:buChar char="•"/>
            </a:pPr>
            <a:r>
              <a:rPr lang="en-US" dirty="0" smtClean="0"/>
              <a:t>Assist transitioning Service Members with meeting the requirements necessary to become teachers</a:t>
            </a:r>
          </a:p>
          <a:p>
            <a:pPr marL="285750" indent="-285750">
              <a:buFont typeface="Arial" panose="020B0604020202020204" pitchFamily="34" charset="0"/>
              <a:buChar char="•"/>
            </a:pPr>
            <a:r>
              <a:rPr lang="en-US" dirty="0" smtClean="0"/>
              <a:t>Assist program participants with finding employment as a teacher when eligible</a:t>
            </a:r>
            <a:endParaRPr lang="en-US" dirty="0"/>
          </a:p>
        </p:txBody>
      </p:sp>
      <p:sp>
        <p:nvSpPr>
          <p:cNvPr id="12" name="TextBox 11"/>
          <p:cNvSpPr txBox="1"/>
          <p:nvPr/>
        </p:nvSpPr>
        <p:spPr>
          <a:xfrm>
            <a:off x="1291508" y="4247710"/>
            <a:ext cx="10063032" cy="2031325"/>
          </a:xfrm>
          <a:prstGeom prst="rect">
            <a:avLst/>
          </a:prstGeom>
          <a:noFill/>
        </p:spPr>
        <p:txBody>
          <a:bodyPr wrap="square" rtlCol="0">
            <a:spAutoFit/>
          </a:bodyPr>
          <a:lstStyle/>
          <a:p>
            <a:r>
              <a:rPr lang="en-US" b="1" dirty="0" smtClean="0">
                <a:solidFill>
                  <a:srgbClr val="FF0000"/>
                </a:solidFill>
              </a:rPr>
              <a:t>GOALS: </a:t>
            </a:r>
          </a:p>
          <a:p>
            <a:pPr marL="285750" indent="-285750">
              <a:buFont typeface="Arial" panose="020B0604020202020204" pitchFamily="34" charset="0"/>
              <a:buChar char="•"/>
            </a:pPr>
            <a:r>
              <a:rPr lang="en-US" dirty="0" smtClean="0"/>
              <a:t>Reduce veteran unemployment</a:t>
            </a:r>
          </a:p>
          <a:p>
            <a:pPr marL="285750" indent="-285750">
              <a:buFont typeface="Arial" panose="020B0604020202020204" pitchFamily="34" charset="0"/>
              <a:buChar char="•"/>
            </a:pPr>
            <a:r>
              <a:rPr lang="en-US" dirty="0" smtClean="0"/>
              <a:t>Improve American education by providing motivated, experiences and dedicated personnel for the nation’s classrooms</a:t>
            </a:r>
          </a:p>
          <a:p>
            <a:pPr marL="285750" indent="-285750">
              <a:buFont typeface="Arial" panose="020B0604020202020204" pitchFamily="34" charset="0"/>
              <a:buChar char="•"/>
            </a:pPr>
            <a:r>
              <a:rPr lang="en-US" dirty="0" smtClean="0"/>
              <a:t>Increase the number of male and minority teachers in today’s classrooms</a:t>
            </a:r>
          </a:p>
          <a:p>
            <a:pPr marL="285750" indent="-285750">
              <a:buFont typeface="Arial" panose="020B0604020202020204" pitchFamily="34" charset="0"/>
              <a:buChar char="•"/>
            </a:pPr>
            <a:r>
              <a:rPr lang="en-US" dirty="0" smtClean="0"/>
              <a:t>Address teacher shortage issues in K-12 schools that service low-income families and in the critical subjects- math, science, special education, foreign language, and career-technical education.</a:t>
            </a:r>
            <a:endParaRPr lang="en-US" dirty="0"/>
          </a:p>
        </p:txBody>
      </p:sp>
      <p:sp>
        <p:nvSpPr>
          <p:cNvPr id="7" name="Rectangle 6"/>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4"/>
              </a:rPr>
              <a:t>ruth.c.ploeger.naf@mail.mil</a:t>
            </a:r>
            <a:r>
              <a:rPr lang="en-US" sz="800" dirty="0"/>
              <a:t>  DSN 314-544-9375</a:t>
            </a:r>
          </a:p>
        </p:txBody>
      </p:sp>
    </p:spTree>
    <p:extLst>
      <p:ext uri="{BB962C8B-B14F-4D97-AF65-F5344CB8AC3E}">
        <p14:creationId xmlns:p14="http://schemas.microsoft.com/office/powerpoint/2010/main" val="3451894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56350" y="524200"/>
            <a:ext cx="5608368" cy="2585323"/>
          </a:xfrm>
          <a:prstGeom prst="rect">
            <a:avLst/>
          </a:prstGeom>
          <a:noFill/>
        </p:spPr>
        <p:txBody>
          <a:bodyPr wrap="square" rtlCol="0">
            <a:spAutoFit/>
          </a:bodyPr>
          <a:lstStyle/>
          <a:p>
            <a:r>
              <a:rPr lang="en-US" dirty="0"/>
              <a:t>oversight and funding have been shared between the Departments of Defense and Education. The National Defense Authorization Act for fiscal 2013 transferred program policy funding and oversight responsibilities back to the Department of Defense. The Troops to Teachers National Office, located within </a:t>
            </a:r>
            <a:r>
              <a:rPr lang="en-US" dirty="0">
                <a:hlinkClick r:id="rId3"/>
              </a:rPr>
              <a:t>DANTES, the Defense Activity for Non-Traditional Education Support</a:t>
            </a:r>
            <a:r>
              <a:rPr lang="en-US" dirty="0"/>
              <a:t>, is responsible for day-to-day operations and management of the program.</a:t>
            </a:r>
          </a:p>
        </p:txBody>
      </p:sp>
      <p:sp>
        <p:nvSpPr>
          <p:cNvPr id="3" name="Rectangle 2"/>
          <p:cNvSpPr/>
          <p:nvPr/>
        </p:nvSpPr>
        <p:spPr>
          <a:xfrm>
            <a:off x="761659" y="1425848"/>
            <a:ext cx="6563170" cy="6740307"/>
          </a:xfrm>
          <a:prstGeom prst="rect">
            <a:avLst/>
          </a:prstGeom>
        </p:spPr>
        <p:txBody>
          <a:bodyPr wrap="square">
            <a:spAutoFit/>
          </a:bodyPr>
          <a:lstStyle/>
          <a:p>
            <a:pPr marL="285750" indent="-285750">
              <a:buFont typeface="Arial" panose="020B0604020202020204" pitchFamily="34" charset="0"/>
              <a:buChar char="•"/>
            </a:pPr>
            <a:r>
              <a:rPr lang="en-US" dirty="0" smtClean="0">
                <a:latin typeface="StoneSansITCStd-Medium"/>
              </a:rPr>
              <a:t>Since 1993 over 20,000 veterans have successfully transitioned into a career in education.</a:t>
            </a:r>
            <a:endParaRPr lang="en-US" dirty="0">
              <a:solidFill>
                <a:srgbClr val="FFFFFF"/>
              </a:solidFill>
              <a:latin typeface="StoneSansITCStd-Medium"/>
            </a:endParaRPr>
          </a:p>
          <a:p>
            <a:r>
              <a:rPr lang="en-US" dirty="0" smtClean="0">
                <a:solidFill>
                  <a:srgbClr val="FFFFFF"/>
                </a:solidFill>
                <a:latin typeface="StoneSansITCStd-Medium"/>
              </a:rPr>
              <a:t>and </a:t>
            </a:r>
            <a:r>
              <a:rPr lang="en-US" dirty="0">
                <a:solidFill>
                  <a:srgbClr val="FFFFFF"/>
                </a:solidFill>
                <a:latin typeface="StoneSansITCStd-Medium"/>
              </a:rPr>
              <a:t>funding have been shared between the Departments </a:t>
            </a:r>
            <a:r>
              <a:rPr lang="en-US" dirty="0" smtClean="0">
                <a:solidFill>
                  <a:srgbClr val="FFFFFF"/>
                </a:solidFill>
                <a:latin typeface="StoneSansITCStd-Medium"/>
              </a:rPr>
              <a:t>an</a:t>
            </a:r>
          </a:p>
          <a:p>
            <a:pPr marL="285750" indent="-285750">
              <a:buFont typeface="Arial" panose="020B0604020202020204" pitchFamily="34" charset="0"/>
              <a:buChar char="•"/>
            </a:pPr>
            <a:r>
              <a:rPr lang="en-US" dirty="0" smtClean="0"/>
              <a:t>Since inception, oversight </a:t>
            </a:r>
            <a:r>
              <a:rPr lang="en-US" dirty="0"/>
              <a:t>and funding have been shared between the Departments of Defense and Education. </a:t>
            </a:r>
            <a:endParaRPr lang="en-US" dirty="0" smtClean="0"/>
          </a:p>
          <a:p>
            <a:endParaRPr lang="en-US" sz="1200" dirty="0"/>
          </a:p>
          <a:p>
            <a:pPr marL="285750" indent="-285750">
              <a:buFont typeface="Arial" panose="020B0604020202020204" pitchFamily="34" charset="0"/>
              <a:buChar char="•"/>
            </a:pPr>
            <a:r>
              <a:rPr lang="en-US" dirty="0" smtClean="0"/>
              <a:t>The </a:t>
            </a:r>
            <a:r>
              <a:rPr lang="en-US" dirty="0"/>
              <a:t>National Defense Authorization Act for fiscal 2013 transferred program policy funding and oversight responsibilities back to the Department of Defense. </a:t>
            </a:r>
            <a:endParaRPr lang="en-US" dirty="0" smtClean="0"/>
          </a:p>
          <a:p>
            <a:endParaRPr lang="en-US" sz="1400" dirty="0"/>
          </a:p>
          <a:p>
            <a:pPr marL="285750" indent="-285750">
              <a:buFont typeface="Arial" panose="020B0604020202020204" pitchFamily="34" charset="0"/>
              <a:buChar char="•"/>
            </a:pPr>
            <a:r>
              <a:rPr lang="en-US" dirty="0" smtClean="0"/>
              <a:t>The </a:t>
            </a:r>
            <a:r>
              <a:rPr lang="en-US" dirty="0"/>
              <a:t>Troops to Teachers National </a:t>
            </a:r>
            <a:r>
              <a:rPr lang="en-US" dirty="0" smtClean="0"/>
              <a:t>Office is located within the</a:t>
            </a:r>
            <a:r>
              <a:rPr lang="en-US" dirty="0" smtClean="0">
                <a:hlinkClick r:id="rId3"/>
              </a:rPr>
              <a:t> Defense </a:t>
            </a:r>
            <a:r>
              <a:rPr lang="en-US" dirty="0">
                <a:hlinkClick r:id="rId3"/>
              </a:rPr>
              <a:t>Activity for Non-Traditional Education Support</a:t>
            </a:r>
            <a:r>
              <a:rPr lang="en-US" dirty="0" smtClean="0"/>
              <a:t> (DANTES).</a:t>
            </a:r>
            <a:r>
              <a:rPr lang="en-US" dirty="0" smtClean="0">
                <a:solidFill>
                  <a:srgbClr val="FFFFFF"/>
                </a:solidFill>
                <a:latin typeface="StoneSansITCStd-Medium"/>
              </a:rPr>
              <a:t> </a:t>
            </a:r>
            <a:r>
              <a:rPr lang="en-US" dirty="0">
                <a:solidFill>
                  <a:srgbClr val="FFFFFF"/>
                </a:solidFill>
                <a:latin typeface="StoneSansITCStd-Medium"/>
              </a:rPr>
              <a:t>policy funding and oversight responsibilities back to the Department of Defense. The </a:t>
            </a:r>
            <a:r>
              <a:rPr lang="en-US" dirty="0" smtClean="0">
                <a:solidFill>
                  <a:srgbClr val="FFFFFF"/>
                </a:solidFill>
                <a:latin typeface="StoneSansITCStd-Medium"/>
              </a:rPr>
              <a:t>Troops						</a:t>
            </a:r>
            <a:r>
              <a:rPr lang="en-US" dirty="0" smtClean="0"/>
              <a:t>Troops </a:t>
            </a:r>
            <a:r>
              <a:rPr lang="en-US" dirty="0"/>
              <a:t>to Teachers</a:t>
            </a:r>
            <a:br>
              <a:rPr lang="en-US" dirty="0"/>
            </a:br>
            <a:r>
              <a:rPr lang="en-US" dirty="0" smtClean="0"/>
              <a:t>				6490 </a:t>
            </a:r>
            <a:r>
              <a:rPr lang="en-US" dirty="0"/>
              <a:t>Saufley Field Road</a:t>
            </a:r>
            <a:br>
              <a:rPr lang="en-US" dirty="0"/>
            </a:br>
            <a:r>
              <a:rPr lang="en-US" dirty="0" smtClean="0"/>
              <a:t>				Pensacola</a:t>
            </a:r>
            <a:r>
              <a:rPr lang="en-US" dirty="0"/>
              <a:t>, Florida </a:t>
            </a:r>
            <a:r>
              <a:rPr lang="en-US" dirty="0" smtClean="0"/>
              <a:t>32509 				</a:t>
            </a:r>
          </a:p>
          <a:p>
            <a:r>
              <a:rPr lang="en-US" dirty="0">
                <a:latin typeface="StoneSansITCStd-Medium"/>
              </a:rPr>
              <a:t>	</a:t>
            </a:r>
            <a:r>
              <a:rPr lang="en-US" dirty="0" smtClean="0">
                <a:latin typeface="StoneSansITCStd-Medium"/>
              </a:rPr>
              <a:t>			ttt@navy.mil</a:t>
            </a:r>
            <a:endParaRPr lang="en-US" dirty="0">
              <a:latin typeface="StoneSansITCStd-Medium"/>
            </a:endParaRPr>
          </a:p>
          <a:p>
            <a:endParaRPr lang="en-US" dirty="0" smtClean="0">
              <a:solidFill>
                <a:srgbClr val="FFFFFF"/>
              </a:solidFill>
              <a:latin typeface="StoneSansITCStd-Medium"/>
            </a:endParaRPr>
          </a:p>
          <a:p>
            <a:endParaRPr lang="en-US" dirty="0">
              <a:solidFill>
                <a:srgbClr val="FFFFFF"/>
              </a:solidFill>
              <a:latin typeface="StoneSansITCStd-Medium"/>
            </a:endParaRPr>
          </a:p>
          <a:p>
            <a:endParaRPr lang="en-US" dirty="0" smtClean="0">
              <a:solidFill>
                <a:srgbClr val="FFFFFF"/>
              </a:solidFill>
              <a:latin typeface="StoneSansITCStd-Medium"/>
            </a:endParaRPr>
          </a:p>
          <a:p>
            <a:r>
              <a:rPr lang="en-US" dirty="0" smtClean="0">
                <a:solidFill>
                  <a:srgbClr val="FFFFFF"/>
                </a:solidFill>
                <a:latin typeface="StoneSansITCStd-Medium"/>
              </a:rPr>
              <a:t>,		responsible </a:t>
            </a:r>
            <a:r>
              <a:rPr lang="en-US" dirty="0">
                <a:solidFill>
                  <a:srgbClr val="FFFFFF"/>
                </a:solidFill>
                <a:latin typeface="StoneSansITCStd-Medium"/>
              </a:rPr>
              <a:t>for day-to-day operations and management of the program.</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214" y="4923161"/>
            <a:ext cx="2168741" cy="117018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665" y="644669"/>
            <a:ext cx="4000500" cy="2905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4829" y="3549794"/>
            <a:ext cx="4701478" cy="3026979"/>
          </a:xfrm>
          <a:prstGeom prst="rect">
            <a:avLst/>
          </a:prstGeom>
        </p:spPr>
      </p:pic>
      <p:sp>
        <p:nvSpPr>
          <p:cNvPr id="8" name="Rectangle 7"/>
          <p:cNvSpPr/>
          <p:nvPr/>
        </p:nvSpPr>
        <p:spPr>
          <a:xfrm>
            <a:off x="8285184" y="6270253"/>
            <a:ext cx="3015441" cy="369332"/>
          </a:xfrm>
          <a:prstGeom prst="rect">
            <a:avLst/>
          </a:prstGeom>
        </p:spPr>
        <p:txBody>
          <a:bodyPr wrap="none">
            <a:spAutoFit/>
          </a:bodyPr>
          <a:lstStyle/>
          <a:p>
            <a:r>
              <a:rPr lang="en-US" b="1" dirty="0">
                <a:hlinkClick r:id="rId7"/>
              </a:rPr>
              <a:t>www.proudtoserveagain.com</a:t>
            </a:r>
            <a:endParaRPr lang="en-US" b="1" dirty="0"/>
          </a:p>
        </p:txBody>
      </p:sp>
      <p:sp>
        <p:nvSpPr>
          <p:cNvPr id="9" name="Rectangle 8"/>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8"/>
              </a:rPr>
              <a:t>ruth.c.ploeger.naf@mail.mil</a:t>
            </a:r>
            <a:r>
              <a:rPr lang="en-US" sz="800" dirty="0"/>
              <a:t>  DSN 314-544-9375</a:t>
            </a:r>
          </a:p>
        </p:txBody>
      </p:sp>
      <p:sp>
        <p:nvSpPr>
          <p:cNvPr id="5" name="TextBox 4"/>
          <p:cNvSpPr txBox="1"/>
          <p:nvPr/>
        </p:nvSpPr>
        <p:spPr>
          <a:xfrm>
            <a:off x="1275214" y="121449"/>
            <a:ext cx="3808863" cy="523220"/>
          </a:xfrm>
          <a:prstGeom prst="rect">
            <a:avLst/>
          </a:prstGeom>
          <a:noFill/>
        </p:spPr>
        <p:txBody>
          <a:bodyPr wrap="none" rtlCol="0">
            <a:spAutoFit/>
          </a:bodyPr>
          <a:lstStyle/>
          <a:p>
            <a:r>
              <a:rPr lang="en-US" sz="2800" b="1" dirty="0" smtClean="0">
                <a:solidFill>
                  <a:srgbClr val="FF0000"/>
                </a:solidFill>
              </a:rPr>
              <a:t>Troops to Teachers (TTT)</a:t>
            </a:r>
            <a:endParaRPr lang="en-US" sz="2800" b="1" dirty="0">
              <a:solidFill>
                <a:srgbClr val="FF0000"/>
              </a:solidFill>
            </a:endParaRPr>
          </a:p>
        </p:txBody>
      </p:sp>
    </p:spTree>
    <p:extLst>
      <p:ext uri="{BB962C8B-B14F-4D97-AF65-F5344CB8AC3E}">
        <p14:creationId xmlns:p14="http://schemas.microsoft.com/office/powerpoint/2010/main" val="2714930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450" y="806590"/>
            <a:ext cx="8885626" cy="3608680"/>
          </a:xfrm>
          <a:prstGeom prst="rect">
            <a:avLst/>
          </a:prstGeom>
          <a:noFill/>
        </p:spPr>
        <p:txBody>
          <a:bodyPr wrap="square" rtlCol="0">
            <a:spAutoFit/>
          </a:bodyPr>
          <a:lstStyle/>
          <a:p>
            <a:r>
              <a:rPr lang="en-US" b="1" dirty="0" smtClean="0">
                <a:solidFill>
                  <a:srgbClr val="FF0000"/>
                </a:solidFill>
              </a:rPr>
              <a:t>ELIGIBLE: </a:t>
            </a:r>
          </a:p>
          <a:p>
            <a:endParaRPr lang="en-US" dirty="0"/>
          </a:p>
          <a:p>
            <a:pPr marL="285750" indent="-285750">
              <a:buFont typeface="Wingdings" panose="05000000000000000000" pitchFamily="2" charset="2"/>
              <a:buChar char="§"/>
            </a:pPr>
            <a:r>
              <a:rPr lang="en-US" sz="2000" dirty="0"/>
              <a:t>Current, </a:t>
            </a:r>
            <a:r>
              <a:rPr lang="en-US" sz="2000" dirty="0" smtClean="0">
                <a:solidFill>
                  <a:srgbClr val="0070C0"/>
                </a:solidFill>
              </a:rPr>
              <a:t>*</a:t>
            </a:r>
            <a:r>
              <a:rPr lang="en-US" sz="2000" dirty="0" smtClean="0"/>
              <a:t>separated </a:t>
            </a:r>
            <a:r>
              <a:rPr lang="en-US" sz="2000" dirty="0"/>
              <a:t>and retired members of the Army, Air Force, Navy, Marine Corps</a:t>
            </a:r>
            <a:r>
              <a:rPr lang="en-US" sz="2000" dirty="0" smtClean="0"/>
              <a:t>, Coast </a:t>
            </a:r>
            <a:r>
              <a:rPr lang="en-US" sz="2000" dirty="0"/>
              <a:t>Guard, Reserve components and National </a:t>
            </a:r>
            <a:r>
              <a:rPr lang="en-US" sz="2000" dirty="0" smtClean="0"/>
              <a:t>Guard. </a:t>
            </a:r>
          </a:p>
          <a:p>
            <a:pPr marL="285750" indent="-285750">
              <a:buFont typeface="Wingdings" panose="05000000000000000000" pitchFamily="2" charset="2"/>
              <a:buChar char="§"/>
            </a:pPr>
            <a:endParaRPr lang="en-US" sz="1000" dirty="0" smtClean="0"/>
          </a:p>
          <a:p>
            <a:pPr marL="285750" indent="-285750">
              <a:buFont typeface="Wingdings" panose="05000000000000000000" pitchFamily="2" charset="2"/>
              <a:buChar char="§"/>
            </a:pPr>
            <a:r>
              <a:rPr lang="en-US" sz="2000" dirty="0" smtClean="0">
                <a:solidFill>
                  <a:srgbClr val="0070C0"/>
                </a:solidFill>
              </a:rPr>
              <a:t>**</a:t>
            </a:r>
            <a:r>
              <a:rPr lang="en-US" sz="2000" dirty="0" smtClean="0"/>
              <a:t>For </a:t>
            </a:r>
            <a:r>
              <a:rPr lang="en-US" sz="2000" dirty="0"/>
              <a:t>participants requesting a stipend or bonus, additional conditions apply</a:t>
            </a:r>
            <a:r>
              <a:rPr lang="en-US" sz="2000" dirty="0" smtClean="0"/>
              <a:t>.</a:t>
            </a:r>
          </a:p>
          <a:p>
            <a:pPr marL="285750" indent="-285750">
              <a:buFont typeface="Wingdings" panose="05000000000000000000" pitchFamily="2" charset="2"/>
              <a:buChar char="§"/>
            </a:pPr>
            <a:endParaRPr lang="en-US" sz="1050" dirty="0" smtClean="0"/>
          </a:p>
          <a:p>
            <a:pPr marL="285750" indent="-285750">
              <a:buFont typeface="Wingdings" panose="05000000000000000000" pitchFamily="2" charset="2"/>
              <a:buChar char="§"/>
            </a:pPr>
            <a:r>
              <a:rPr lang="en-US" sz="2000" dirty="0"/>
              <a:t>Requirements vary, but program application within 3 years after retirement or separation from service is required for many members.</a:t>
            </a:r>
            <a:endParaRPr lang="en-US" sz="2000"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endParaRPr lang="en-US" dirty="0"/>
          </a:p>
        </p:txBody>
      </p:sp>
      <p:sp>
        <p:nvSpPr>
          <p:cNvPr id="3" name="TextBox 2"/>
          <p:cNvSpPr txBox="1"/>
          <p:nvPr/>
        </p:nvSpPr>
        <p:spPr>
          <a:xfrm>
            <a:off x="485192" y="5141167"/>
            <a:ext cx="11485984" cy="1638910"/>
          </a:xfrm>
          <a:prstGeom prst="rect">
            <a:avLst/>
          </a:prstGeom>
          <a:noFill/>
        </p:spPr>
        <p:txBody>
          <a:bodyPr wrap="square" rtlCol="0">
            <a:spAutoFit/>
          </a:bodyPr>
          <a:lstStyle/>
          <a:p>
            <a:r>
              <a:rPr lang="en-US" dirty="0" smtClean="0">
                <a:solidFill>
                  <a:srgbClr val="0070C0"/>
                </a:solidFill>
              </a:rPr>
              <a:t>*</a:t>
            </a:r>
            <a:r>
              <a:rPr lang="en-US" dirty="0" smtClean="0"/>
              <a:t> With honorable discharge</a:t>
            </a:r>
            <a:endParaRPr lang="en-US" dirty="0"/>
          </a:p>
          <a:p>
            <a:endParaRPr lang="en-US" sz="1050" dirty="0" smtClean="0"/>
          </a:p>
          <a:p>
            <a:r>
              <a:rPr lang="en-US" dirty="0" smtClean="0">
                <a:solidFill>
                  <a:srgbClr val="0070C0"/>
                </a:solidFill>
              </a:rPr>
              <a:t>**</a:t>
            </a:r>
            <a:r>
              <a:rPr lang="en-US" dirty="0" smtClean="0"/>
              <a:t>Those </a:t>
            </a:r>
            <a:r>
              <a:rPr lang="en-US" dirty="0"/>
              <a:t>who meet certain education, military service and application requirements may also be eligible for </a:t>
            </a:r>
            <a:r>
              <a:rPr lang="en-US" dirty="0" smtClean="0"/>
              <a:t>Troops To Teachers’ </a:t>
            </a:r>
            <a:r>
              <a:rPr lang="en-US" dirty="0"/>
              <a:t>financial assistance of up to 10K to support their transition to the classroom. Requirements vary, but program application within 3 years after retirement or separation from service is </a:t>
            </a:r>
            <a:r>
              <a:rPr lang="en-US" dirty="0" smtClean="0"/>
              <a:t>required.</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783" y="3418868"/>
            <a:ext cx="4663440" cy="1623060"/>
          </a:xfrm>
          <a:prstGeom prst="rect">
            <a:avLst/>
          </a:prstGeom>
        </p:spPr>
      </p:pic>
      <p:sp>
        <p:nvSpPr>
          <p:cNvPr id="6" name="Rectangle 5"/>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3"/>
              </a:rPr>
              <a:t>ruth.c.ploeger.naf@mail.mil</a:t>
            </a:r>
            <a:r>
              <a:rPr lang="en-US" sz="800" dirty="0"/>
              <a:t>  DSN 314-544-9375</a:t>
            </a:r>
          </a:p>
        </p:txBody>
      </p:sp>
    </p:spTree>
    <p:extLst>
      <p:ext uri="{BB962C8B-B14F-4D97-AF65-F5344CB8AC3E}">
        <p14:creationId xmlns:p14="http://schemas.microsoft.com/office/powerpoint/2010/main" val="308973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3946" y="1328623"/>
            <a:ext cx="2207774" cy="1834701"/>
          </a:xfrm>
          <a:prstGeom prst="rect">
            <a:avLst/>
          </a:prstGeom>
          <a:noFill/>
        </p:spPr>
        <p:txBody>
          <a:bodyPr wrap="square" rtlCol="0">
            <a:spAutoFit/>
          </a:bodyPr>
          <a:lstStyle/>
          <a:p>
            <a:endParaRPr lang="en-US" dirty="0"/>
          </a:p>
        </p:txBody>
      </p:sp>
      <p:sp>
        <p:nvSpPr>
          <p:cNvPr id="4" name="TextBox 3"/>
          <p:cNvSpPr txBox="1"/>
          <p:nvPr/>
        </p:nvSpPr>
        <p:spPr>
          <a:xfrm>
            <a:off x="8096151" y="3740267"/>
            <a:ext cx="2748275" cy="369332"/>
          </a:xfrm>
          <a:prstGeom prst="rect">
            <a:avLst/>
          </a:prstGeom>
          <a:noFill/>
          <a:ln w="38100">
            <a:solidFill>
              <a:srgbClr val="0070C0"/>
            </a:solidFill>
          </a:ln>
        </p:spPr>
        <p:txBody>
          <a:bodyPr wrap="square" rtlCol="0">
            <a:spAutoFit/>
          </a:bodyPr>
          <a:lstStyle/>
          <a:p>
            <a:r>
              <a:rPr lang="en-US" dirty="0" smtClean="0"/>
              <a:t>Employment Facilitation</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5004" y="1468073"/>
            <a:ext cx="2897859" cy="1931906"/>
          </a:xfrm>
          <a:prstGeom prst="rect">
            <a:avLst/>
          </a:prstGeom>
        </p:spPr>
      </p:pic>
      <p:sp>
        <p:nvSpPr>
          <p:cNvPr id="10" name="TextBox 9"/>
          <p:cNvSpPr txBox="1"/>
          <p:nvPr/>
        </p:nvSpPr>
        <p:spPr>
          <a:xfrm>
            <a:off x="4377986" y="3736684"/>
            <a:ext cx="2037161" cy="369332"/>
          </a:xfrm>
          <a:prstGeom prst="rect">
            <a:avLst/>
          </a:prstGeom>
          <a:noFill/>
          <a:ln w="38100">
            <a:solidFill>
              <a:srgbClr val="0070C0"/>
            </a:solidFill>
          </a:ln>
        </p:spPr>
        <p:txBody>
          <a:bodyPr wrap="none" rtlCol="0">
            <a:spAutoFit/>
          </a:bodyPr>
          <a:lstStyle/>
          <a:p>
            <a:r>
              <a:rPr lang="en-US" dirty="0" smtClean="0"/>
              <a:t>Financial Assistance</a:t>
            </a:r>
            <a:endParaRPr lang="en-US" dirty="0"/>
          </a:p>
        </p:txBody>
      </p:sp>
      <p:sp>
        <p:nvSpPr>
          <p:cNvPr id="13" name="TextBox 12"/>
          <p:cNvSpPr txBox="1"/>
          <p:nvPr/>
        </p:nvSpPr>
        <p:spPr>
          <a:xfrm>
            <a:off x="5877983" y="5838133"/>
            <a:ext cx="1817421" cy="646331"/>
          </a:xfrm>
          <a:prstGeom prst="rect">
            <a:avLst/>
          </a:prstGeom>
          <a:noFill/>
          <a:ln w="38100">
            <a:solidFill>
              <a:srgbClr val="0070C0"/>
            </a:solidFill>
          </a:ln>
        </p:spPr>
        <p:txBody>
          <a:bodyPr wrap="none" rtlCol="0">
            <a:spAutoFit/>
          </a:bodyPr>
          <a:lstStyle/>
          <a:p>
            <a:r>
              <a:rPr lang="en-US" dirty="0" smtClean="0"/>
              <a:t>Mentorship </a:t>
            </a:r>
          </a:p>
          <a:p>
            <a:r>
              <a:rPr lang="en-US" dirty="0" smtClean="0"/>
              <a:t>(in-development)</a:t>
            </a:r>
            <a:endParaRPr lang="en-US" dirty="0"/>
          </a:p>
        </p:txBody>
      </p:sp>
      <p:sp>
        <p:nvSpPr>
          <p:cNvPr id="15" name="TextBox 14"/>
          <p:cNvSpPr txBox="1"/>
          <p:nvPr/>
        </p:nvSpPr>
        <p:spPr>
          <a:xfrm>
            <a:off x="890202" y="3736684"/>
            <a:ext cx="1484851" cy="369332"/>
          </a:xfrm>
          <a:prstGeom prst="rect">
            <a:avLst/>
          </a:prstGeom>
          <a:noFill/>
          <a:ln w="38100">
            <a:solidFill>
              <a:srgbClr val="0070C0"/>
            </a:solidFill>
          </a:ln>
        </p:spPr>
        <p:txBody>
          <a:bodyPr wrap="square" rtlCol="0">
            <a:spAutoFit/>
          </a:bodyPr>
          <a:lstStyle/>
          <a:p>
            <a:r>
              <a:rPr lang="en-US" dirty="0"/>
              <a:t>C</a:t>
            </a:r>
            <a:r>
              <a:rPr lang="en-US" dirty="0" smtClean="0"/>
              <a:t>ounseling</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687" y="1287886"/>
            <a:ext cx="3311205" cy="220747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004" y="1548223"/>
            <a:ext cx="2529001" cy="168679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691" y="4485110"/>
            <a:ext cx="2078400" cy="207840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3696" y="5485007"/>
            <a:ext cx="1821459" cy="1172720"/>
          </a:xfrm>
          <a:prstGeom prst="rect">
            <a:avLst/>
          </a:prstGeom>
        </p:spPr>
      </p:pic>
      <p:sp>
        <p:nvSpPr>
          <p:cNvPr id="12" name="Rectangle 11"/>
          <p:cNvSpPr/>
          <p:nvPr/>
        </p:nvSpPr>
        <p:spPr>
          <a:xfrm>
            <a:off x="0" y="6642556"/>
            <a:ext cx="6096000" cy="215444"/>
          </a:xfrm>
          <a:prstGeom prst="rect">
            <a:avLst/>
          </a:prstGeom>
        </p:spPr>
        <p:txBody>
          <a:bodyPr>
            <a:spAutoFit/>
          </a:bodyPr>
          <a:lstStyle/>
          <a:p>
            <a:r>
              <a:rPr lang="en-US" sz="800" dirty="0"/>
              <a:t>Ruth Ploeger IMCOM Europe School Liaison Officer </a:t>
            </a:r>
            <a:r>
              <a:rPr lang="en-US" sz="800" dirty="0">
                <a:hlinkClick r:id="rId7"/>
              </a:rPr>
              <a:t>ruth.c.ploeger.naf@mail.mil</a:t>
            </a:r>
            <a:r>
              <a:rPr lang="en-US" sz="800" dirty="0"/>
              <a:t>  DSN 314-544-9375</a:t>
            </a:r>
          </a:p>
        </p:txBody>
      </p:sp>
      <p:sp>
        <p:nvSpPr>
          <p:cNvPr id="2" name="TextBox 1"/>
          <p:cNvSpPr txBox="1"/>
          <p:nvPr/>
        </p:nvSpPr>
        <p:spPr>
          <a:xfrm>
            <a:off x="4164531" y="243492"/>
            <a:ext cx="2250616" cy="584775"/>
          </a:xfrm>
          <a:prstGeom prst="rect">
            <a:avLst/>
          </a:prstGeom>
          <a:noFill/>
        </p:spPr>
        <p:txBody>
          <a:bodyPr wrap="none" rtlCol="0">
            <a:spAutoFit/>
          </a:bodyPr>
          <a:lstStyle/>
          <a:p>
            <a:r>
              <a:rPr lang="en-US" sz="3200" dirty="0" smtClean="0">
                <a:solidFill>
                  <a:srgbClr val="FF0000"/>
                </a:solidFill>
              </a:rPr>
              <a:t>TTT Benefits</a:t>
            </a:r>
            <a:endParaRPr lang="en-US" sz="3200" dirty="0">
              <a:solidFill>
                <a:srgbClr val="FF0000"/>
              </a:solidFill>
            </a:endParaRPr>
          </a:p>
        </p:txBody>
      </p:sp>
    </p:spTree>
    <p:extLst>
      <p:ext uri="{BB962C8B-B14F-4D97-AF65-F5344CB8AC3E}">
        <p14:creationId xmlns:p14="http://schemas.microsoft.com/office/powerpoint/2010/main" val="945117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5555" y="345381"/>
            <a:ext cx="7707086" cy="3785652"/>
          </a:xfrm>
          <a:prstGeom prst="rect">
            <a:avLst/>
          </a:prstGeom>
        </p:spPr>
        <p:txBody>
          <a:bodyPr wrap="square">
            <a:spAutoFit/>
          </a:bodyPr>
          <a:lstStyle/>
          <a:p>
            <a:pPr algn="ctr"/>
            <a:r>
              <a:rPr lang="en-US" sz="2400" b="1" dirty="0" smtClean="0">
                <a:solidFill>
                  <a:srgbClr val="FF0000"/>
                </a:solidFill>
              </a:rPr>
              <a:t>Public, charter, Bureau of Indian Affairs schools: </a:t>
            </a:r>
          </a:p>
          <a:p>
            <a:endParaRPr lang="en-US" sz="2400" b="1" dirty="0">
              <a:solidFill>
                <a:srgbClr val="FF0000"/>
              </a:solidFill>
            </a:endParaRPr>
          </a:p>
          <a:p>
            <a:r>
              <a:rPr lang="en-US" sz="2400" b="1" dirty="0" smtClean="0">
                <a:solidFill>
                  <a:srgbClr val="00C85A"/>
                </a:solidFill>
              </a:rPr>
              <a:t>An </a:t>
            </a:r>
            <a:r>
              <a:rPr lang="en-US" sz="2400" b="1" dirty="0">
                <a:solidFill>
                  <a:srgbClr val="00C85A"/>
                </a:solidFill>
              </a:rPr>
              <a:t>eligible school </a:t>
            </a:r>
            <a:r>
              <a:rPr lang="en-US" sz="2400" b="1" dirty="0" smtClean="0">
                <a:solidFill>
                  <a:srgbClr val="00C85A"/>
                </a:solidFill>
              </a:rPr>
              <a:t> </a:t>
            </a:r>
            <a:r>
              <a:rPr lang="en-US" sz="2400" dirty="0" smtClean="0"/>
              <a:t>at least 30</a:t>
            </a:r>
            <a:r>
              <a:rPr lang="en-US" sz="2400" dirty="0"/>
              <a:t>% of students are eligible for free/reduced lunch.  </a:t>
            </a:r>
            <a:r>
              <a:rPr lang="en-US" sz="2400" dirty="0" smtClean="0"/>
              <a:t>These schools are eligible for the participant </a:t>
            </a:r>
            <a:r>
              <a:rPr lang="en-US" sz="2400" dirty="0"/>
              <a:t>to receive a $5K bonus. </a:t>
            </a:r>
            <a:endParaRPr lang="en-US" sz="2400" dirty="0" smtClean="0"/>
          </a:p>
          <a:p>
            <a:endParaRPr lang="en-US" sz="2400" dirty="0">
              <a:solidFill>
                <a:srgbClr val="00C85A"/>
              </a:solidFill>
            </a:endParaRPr>
          </a:p>
          <a:p>
            <a:r>
              <a:rPr lang="en-US" sz="2400" dirty="0" smtClean="0">
                <a:solidFill>
                  <a:srgbClr val="00C85A"/>
                </a:solidFill>
              </a:rPr>
              <a:t> </a:t>
            </a:r>
            <a:r>
              <a:rPr lang="en-US" sz="2400" b="1" dirty="0">
                <a:solidFill>
                  <a:srgbClr val="00C85A"/>
                </a:solidFill>
              </a:rPr>
              <a:t>A high need school </a:t>
            </a:r>
            <a:r>
              <a:rPr lang="en-US" sz="2400" dirty="0" smtClean="0"/>
              <a:t>elementary </a:t>
            </a:r>
            <a:r>
              <a:rPr lang="en-US" sz="2400" dirty="0"/>
              <a:t>or middle school in which at least 50% of students are eligible for free/reduced lunch or a high school where at least 40% of students are eligible for free/reduced lunch. </a:t>
            </a:r>
          </a:p>
        </p:txBody>
      </p:sp>
      <p:sp>
        <p:nvSpPr>
          <p:cNvPr id="3" name="TextBox 2"/>
          <p:cNvSpPr txBox="1"/>
          <p:nvPr/>
        </p:nvSpPr>
        <p:spPr>
          <a:xfrm>
            <a:off x="6158205" y="4674636"/>
            <a:ext cx="5374432" cy="1723549"/>
          </a:xfrm>
          <a:prstGeom prst="rect">
            <a:avLst/>
          </a:prstGeom>
          <a:noFill/>
        </p:spPr>
        <p:txBody>
          <a:bodyPr wrap="square" rtlCol="0">
            <a:spAutoFit/>
          </a:bodyPr>
          <a:lstStyle/>
          <a:p>
            <a:r>
              <a:rPr lang="en-US" dirty="0" smtClean="0"/>
              <a:t>MAXIMUM financial support 10K TOTAL </a:t>
            </a:r>
          </a:p>
          <a:p>
            <a:endParaRPr lang="en-US" dirty="0" smtClean="0"/>
          </a:p>
          <a:p>
            <a:r>
              <a:rPr lang="en-US" b="1" dirty="0" smtClean="0">
                <a:solidFill>
                  <a:srgbClr val="9933FF"/>
                </a:solidFill>
              </a:rPr>
              <a:t>*Stipend</a:t>
            </a:r>
            <a:r>
              <a:rPr lang="en-US" dirty="0" smtClean="0"/>
              <a:t> – living expenses up to 5K                              </a:t>
            </a:r>
            <a:r>
              <a:rPr lang="en-US" sz="1600" dirty="0" smtClean="0"/>
              <a:t>(*Post 9/11 GI participants not eligible)</a:t>
            </a:r>
          </a:p>
          <a:p>
            <a:endParaRPr lang="en-US" dirty="0"/>
          </a:p>
          <a:p>
            <a:r>
              <a:rPr lang="en-US" b="1" dirty="0" smtClean="0">
                <a:solidFill>
                  <a:srgbClr val="9933FF"/>
                </a:solidFill>
              </a:rPr>
              <a:t>Bonus </a:t>
            </a:r>
            <a:r>
              <a:rPr lang="en-US" dirty="0" smtClean="0"/>
              <a:t>– up to 10 K for teaching in high need school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2111" y="4233669"/>
            <a:ext cx="3633619" cy="2422413"/>
          </a:xfrm>
          <a:prstGeom prst="rect">
            <a:avLst/>
          </a:prstGeom>
        </p:spPr>
      </p:pic>
      <p:sp>
        <p:nvSpPr>
          <p:cNvPr id="5" name="Rectangle 4"/>
          <p:cNvSpPr/>
          <p:nvPr/>
        </p:nvSpPr>
        <p:spPr>
          <a:xfrm>
            <a:off x="62205" y="6642556"/>
            <a:ext cx="6096000" cy="215444"/>
          </a:xfrm>
          <a:prstGeom prst="rect">
            <a:avLst/>
          </a:prstGeom>
        </p:spPr>
        <p:txBody>
          <a:bodyPr>
            <a:spAutoFit/>
          </a:bodyPr>
          <a:lstStyle/>
          <a:p>
            <a:r>
              <a:rPr lang="en-US" sz="800" dirty="0"/>
              <a:t>Ruth Ploeger IMCOM Europe School Liaison Officer </a:t>
            </a:r>
            <a:r>
              <a:rPr lang="en-US" sz="800" dirty="0">
                <a:hlinkClick r:id="rId3"/>
              </a:rPr>
              <a:t>ruth.c.ploeger.naf@mail.mil</a:t>
            </a:r>
            <a:r>
              <a:rPr lang="en-US" sz="800" dirty="0"/>
              <a:t>  DSN 314-544-9375</a:t>
            </a:r>
          </a:p>
        </p:txBody>
      </p:sp>
    </p:spTree>
    <p:extLst>
      <p:ext uri="{BB962C8B-B14F-4D97-AF65-F5344CB8AC3E}">
        <p14:creationId xmlns:p14="http://schemas.microsoft.com/office/powerpoint/2010/main" val="2814404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38" y="462031"/>
            <a:ext cx="7941522" cy="584775"/>
          </a:xfrm>
          <a:prstGeom prst="rect">
            <a:avLst/>
          </a:prstGeom>
          <a:noFill/>
        </p:spPr>
        <p:txBody>
          <a:bodyPr wrap="square" rtlCol="0">
            <a:spAutoFit/>
          </a:bodyPr>
          <a:lstStyle/>
          <a:p>
            <a:pPr algn="ctr"/>
            <a:r>
              <a:rPr lang="en-US" sz="3200" b="1" dirty="0" smtClean="0"/>
              <a:t>Resources for future teachers</a:t>
            </a:r>
            <a:endParaRPr lang="en-US" sz="3200" b="1" dirty="0"/>
          </a:p>
        </p:txBody>
      </p:sp>
      <p:sp>
        <p:nvSpPr>
          <p:cNvPr id="3" name="Rectangle 2"/>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2"/>
              </a:rPr>
              <a:t>ruth.c.ploeger.naf@mail.mil</a:t>
            </a:r>
            <a:r>
              <a:rPr lang="en-US" sz="800" dirty="0"/>
              <a:t>  DSN 314-544-9375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29" y="2130286"/>
            <a:ext cx="3035557" cy="609550"/>
          </a:xfrm>
          <a:prstGeom prst="rect">
            <a:avLst/>
          </a:prstGeom>
        </p:spPr>
      </p:pic>
      <p:sp>
        <p:nvSpPr>
          <p:cNvPr id="7" name="Rectangle 6"/>
          <p:cNvSpPr/>
          <p:nvPr/>
        </p:nvSpPr>
        <p:spPr>
          <a:xfrm>
            <a:off x="3419414" y="2284408"/>
            <a:ext cx="4098173" cy="369332"/>
          </a:xfrm>
          <a:prstGeom prst="rect">
            <a:avLst/>
          </a:prstGeom>
        </p:spPr>
        <p:txBody>
          <a:bodyPr wrap="none">
            <a:spAutoFit/>
          </a:bodyPr>
          <a:lstStyle/>
          <a:p>
            <a:r>
              <a:rPr lang="en-US" dirty="0" smtClean="0">
                <a:hlinkClick r:id="rId4"/>
              </a:rPr>
              <a:t>www.dodea.edu/offices/hr/employment</a:t>
            </a:r>
            <a:r>
              <a:rPr lang="en-US" dirty="0">
                <a:hlinkClick r:id="rId4"/>
              </a:rPr>
              <a:t>/</a:t>
            </a:r>
            <a:endParaRPr lang="en-US" dirty="0"/>
          </a:p>
        </p:txBody>
      </p:sp>
      <p:sp>
        <p:nvSpPr>
          <p:cNvPr id="8" name="TextBox 7"/>
          <p:cNvSpPr txBox="1"/>
          <p:nvPr/>
        </p:nvSpPr>
        <p:spPr>
          <a:xfrm>
            <a:off x="390509" y="2901584"/>
            <a:ext cx="11054671" cy="3947234"/>
          </a:xfrm>
          <a:prstGeom prst="rect">
            <a:avLst/>
          </a:prstGeom>
          <a:noFill/>
        </p:spPr>
        <p:txBody>
          <a:bodyPr wrap="square" rtlCol="0">
            <a:spAutoFit/>
          </a:bodyPr>
          <a:lstStyle/>
          <a:p>
            <a:r>
              <a:rPr lang="en-US" dirty="0" smtClean="0"/>
              <a:t>State Education Resources:    </a:t>
            </a:r>
            <a:r>
              <a:rPr lang="en-US" dirty="0" smtClean="0">
                <a:hlinkClick r:id="rId5"/>
              </a:rPr>
              <a:t>www.schoolquest.org/state-education-resources</a:t>
            </a:r>
            <a:endParaRPr lang="en-US" dirty="0" smtClean="0"/>
          </a:p>
          <a:p>
            <a:endParaRPr lang="en-US" dirty="0"/>
          </a:p>
          <a:p>
            <a:r>
              <a:rPr lang="en-US" dirty="0"/>
              <a:t>PRAXIS Tests    </a:t>
            </a:r>
            <a:r>
              <a:rPr lang="en-US" dirty="0" smtClean="0">
                <a:hlinkClick r:id="rId6"/>
              </a:rPr>
              <a:t>www.ets.org/praxis/about</a:t>
            </a:r>
            <a:endParaRPr lang="en-US" dirty="0" smtClean="0"/>
          </a:p>
          <a:p>
            <a:endParaRPr lang="en-US" sz="1400" dirty="0"/>
          </a:p>
          <a:p>
            <a:r>
              <a:rPr lang="en-US" dirty="0" smtClean="0"/>
              <a:t>US Department </a:t>
            </a:r>
            <a:r>
              <a:rPr lang="en-US" dirty="0"/>
              <a:t>of Education  </a:t>
            </a:r>
            <a:r>
              <a:rPr lang="en-US" dirty="0" smtClean="0">
                <a:hlinkClick r:id="rId7"/>
              </a:rPr>
              <a:t>www.ed.gov</a:t>
            </a:r>
            <a:endParaRPr lang="en-US" dirty="0" smtClean="0"/>
          </a:p>
          <a:p>
            <a:endParaRPr lang="en-US" sz="1400" dirty="0"/>
          </a:p>
          <a:p>
            <a:r>
              <a:rPr lang="en-US" dirty="0" smtClean="0"/>
              <a:t>Individuals with </a:t>
            </a:r>
            <a:r>
              <a:rPr lang="en-US" dirty="0"/>
              <a:t>Disabilities Education Act (IDEA) </a:t>
            </a:r>
            <a:r>
              <a:rPr lang="en-US" dirty="0" smtClean="0">
                <a:hlinkClick r:id="rId8"/>
              </a:rPr>
              <a:t>sites.ed.gov/idea</a:t>
            </a:r>
            <a:endParaRPr lang="en-US" dirty="0" smtClean="0"/>
          </a:p>
          <a:p>
            <a:endParaRPr lang="en-US" dirty="0"/>
          </a:p>
          <a:p>
            <a:r>
              <a:rPr lang="en-US" dirty="0" smtClean="0"/>
              <a:t>Teacher Certification Requirements </a:t>
            </a:r>
            <a:r>
              <a:rPr lang="en-US" dirty="0"/>
              <a:t>by state </a:t>
            </a:r>
            <a:r>
              <a:rPr lang="en-US" dirty="0" smtClean="0">
                <a:hlinkClick r:id="rId9"/>
              </a:rPr>
              <a:t>iseducational.com/teacher-certification-requirements-by-state</a:t>
            </a:r>
            <a:endParaRPr lang="en-US" dirty="0" smtClean="0"/>
          </a:p>
          <a:p>
            <a:endParaRPr lang="en-US" sz="1400" dirty="0" smtClean="0"/>
          </a:p>
          <a:p>
            <a:r>
              <a:rPr lang="en-US" dirty="0" smtClean="0"/>
              <a:t>Association of </a:t>
            </a:r>
            <a:r>
              <a:rPr lang="en-US" dirty="0"/>
              <a:t>American Educators  </a:t>
            </a:r>
            <a:r>
              <a:rPr lang="en-US" dirty="0" smtClean="0"/>
              <a:t>       </a:t>
            </a:r>
            <a:r>
              <a:rPr lang="en-US" dirty="0" smtClean="0">
                <a:hlinkClick r:id="rId10"/>
              </a:rPr>
              <a:t>www.aaeteachers.org</a:t>
            </a:r>
            <a:endParaRPr lang="en-US" dirty="0" smtClean="0"/>
          </a:p>
          <a:p>
            <a:endParaRPr lang="en-US" sz="1050" dirty="0"/>
          </a:p>
          <a:p>
            <a:r>
              <a:rPr lang="en-US" dirty="0"/>
              <a:t>CLEP Exams  </a:t>
            </a:r>
            <a:r>
              <a:rPr lang="en-US" dirty="0" smtClean="0">
                <a:hlinkClick r:id="rId11"/>
              </a:rPr>
              <a:t>clep.collegeboard.org</a:t>
            </a:r>
            <a:endParaRPr lang="en-US" dirty="0" smtClean="0"/>
          </a:p>
          <a:p>
            <a:endParaRPr lang="en-US" dirty="0"/>
          </a:p>
          <a:p>
            <a:endParaRPr lang="en-US" dirty="0"/>
          </a:p>
        </p:txBody>
      </p:sp>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60483" y="100486"/>
            <a:ext cx="3070371" cy="2020549"/>
          </a:xfrm>
          <a:prstGeom prst="rect">
            <a:avLst/>
          </a:prstGeom>
        </p:spPr>
      </p:pic>
    </p:spTree>
    <p:extLst>
      <p:ext uri="{BB962C8B-B14F-4D97-AF65-F5344CB8AC3E}">
        <p14:creationId xmlns:p14="http://schemas.microsoft.com/office/powerpoint/2010/main" val="880614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6691312" y="207962"/>
            <a:ext cx="1752600" cy="2211388"/>
          </a:xfrm>
          <a:prstGeom prst="rect">
            <a:avLst/>
          </a:prstGeom>
          <a:noFill/>
          <a:ln w="9525">
            <a:noFill/>
            <a:miter lim="800000"/>
            <a:headEnd/>
            <a:tailEnd/>
          </a:ln>
        </p:spPr>
      </p:pic>
      <p:sp>
        <p:nvSpPr>
          <p:cNvPr id="4" name="TextBox 1"/>
          <p:cNvSpPr txBox="1">
            <a:spLocks noChangeArrowheads="1"/>
          </p:cNvSpPr>
          <p:nvPr/>
        </p:nvSpPr>
        <p:spPr bwMode="auto">
          <a:xfrm>
            <a:off x="1676400" y="1524000"/>
            <a:ext cx="6629400" cy="708025"/>
          </a:xfrm>
          <a:prstGeom prst="rect">
            <a:avLst/>
          </a:prstGeom>
          <a:noFill/>
          <a:ln w="9525">
            <a:noFill/>
            <a:miter lim="800000"/>
            <a:headEnd/>
            <a:tailEnd/>
          </a:ln>
        </p:spPr>
        <p:txBody>
          <a:bodyPr>
            <a:spAutoFit/>
          </a:bodyPr>
          <a:lstStyle/>
          <a:p>
            <a:pPr algn="ctr"/>
            <a:r>
              <a:rPr lang="en-US" sz="4000" dirty="0">
                <a:solidFill>
                  <a:srgbClr val="000066"/>
                </a:solidFill>
                <a:latin typeface="Lucida Handwriting" pitchFamily="66" charset="0"/>
              </a:rPr>
              <a:t>QUESTIONS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782" y="2419350"/>
            <a:ext cx="5899130" cy="3850821"/>
          </a:xfrm>
          <a:prstGeom prst="rect">
            <a:avLst/>
          </a:prstGeom>
        </p:spPr>
      </p:pic>
      <p:sp>
        <p:nvSpPr>
          <p:cNvPr id="6" name="Rectangle 5"/>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4"/>
              </a:rPr>
              <a:t>ruth.c.ploeger.naf@mail.mil</a:t>
            </a:r>
            <a:r>
              <a:rPr lang="en-US" sz="800" dirty="0"/>
              <a:t>  DSN 314-544-9375</a:t>
            </a:r>
          </a:p>
        </p:txBody>
      </p:sp>
    </p:spTree>
    <p:extLst>
      <p:ext uri="{BB962C8B-B14F-4D97-AF65-F5344CB8AC3E}">
        <p14:creationId xmlns:p14="http://schemas.microsoft.com/office/powerpoint/2010/main" val="1601015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ider school volunte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269" y="471268"/>
            <a:ext cx="6161613" cy="4100732"/>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039391" y="4761994"/>
            <a:ext cx="10325247" cy="1661993"/>
          </a:xfrm>
          <a:prstGeom prst="rect">
            <a:avLst/>
          </a:prstGeom>
          <a:noFill/>
        </p:spPr>
        <p:txBody>
          <a:bodyPr wrap="square" rtlCol="0">
            <a:spAutoFit/>
          </a:bodyPr>
          <a:lstStyle/>
          <a:p>
            <a:pPr algn="ctr"/>
            <a:r>
              <a:rPr lang="en-US" sz="2800" dirty="0" smtClean="0">
                <a:solidFill>
                  <a:srgbClr val="00B050"/>
                </a:solidFill>
              </a:rPr>
              <a:t>Partnerships in Education (PIE) </a:t>
            </a:r>
            <a:r>
              <a:rPr lang="en-US" sz="2800" dirty="0" smtClean="0"/>
              <a:t>creates </a:t>
            </a:r>
            <a:r>
              <a:rPr lang="en-US" sz="2800" dirty="0"/>
              <a:t>a  volunteer network of resources, installation and community members who have a vested interest in the educational success of </a:t>
            </a:r>
            <a:r>
              <a:rPr lang="en-US" sz="2800" dirty="0" smtClean="0"/>
              <a:t>military connected youth</a:t>
            </a:r>
            <a:r>
              <a:rPr lang="en-US" sz="2800" dirty="0"/>
              <a:t>. </a:t>
            </a:r>
          </a:p>
          <a:p>
            <a:r>
              <a:rPr lang="en-US" dirty="0"/>
              <a:t> </a:t>
            </a:r>
          </a:p>
        </p:txBody>
      </p:sp>
      <p:sp>
        <p:nvSpPr>
          <p:cNvPr id="4" name="Rectangle 3"/>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3"/>
              </a:rPr>
              <a:t>ruth.c.ploeger.naf@mail.mil</a:t>
            </a:r>
            <a:r>
              <a:rPr lang="en-US" sz="800" dirty="0"/>
              <a:t>  DSN 314-544-9375</a:t>
            </a:r>
          </a:p>
        </p:txBody>
      </p:sp>
    </p:spTree>
    <p:extLst>
      <p:ext uri="{BB962C8B-B14F-4D97-AF65-F5344CB8AC3E}">
        <p14:creationId xmlns:p14="http://schemas.microsoft.com/office/powerpoint/2010/main" val="2656313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348" y="4070490"/>
            <a:ext cx="10038522" cy="1938992"/>
          </a:xfrm>
          <a:prstGeom prst="rect">
            <a:avLst/>
          </a:prstGeom>
          <a:noFill/>
        </p:spPr>
        <p:txBody>
          <a:bodyPr wrap="square" rtlCol="0">
            <a:spAutoFit/>
          </a:bodyPr>
          <a:lstStyle/>
          <a:p>
            <a:r>
              <a:rPr lang="en-US" sz="2400" dirty="0" smtClean="0"/>
              <a:t>A major component of PIE is the connection between schools and military volunteers.</a:t>
            </a:r>
          </a:p>
          <a:p>
            <a:endParaRPr lang="en-US" sz="2400" dirty="0" smtClean="0"/>
          </a:p>
          <a:p>
            <a:r>
              <a:rPr lang="en-US" sz="2400" dirty="0" smtClean="0"/>
              <a:t>Adopt-A-School program in which units “adopt” schools and form a regular support relationship with a school is part of that component. </a:t>
            </a:r>
            <a:endParaRPr lang="en-US" sz="2400" dirty="0"/>
          </a:p>
        </p:txBody>
      </p:sp>
      <p:sp>
        <p:nvSpPr>
          <p:cNvPr id="3" name="TextBox 2"/>
          <p:cNvSpPr txBox="1"/>
          <p:nvPr/>
        </p:nvSpPr>
        <p:spPr>
          <a:xfrm>
            <a:off x="382555" y="503854"/>
            <a:ext cx="11420669" cy="523220"/>
          </a:xfrm>
          <a:prstGeom prst="rect">
            <a:avLst/>
          </a:prstGeom>
          <a:noFill/>
        </p:spPr>
        <p:txBody>
          <a:bodyPr wrap="square" rtlCol="0">
            <a:spAutoFit/>
          </a:bodyPr>
          <a:lstStyle/>
          <a:p>
            <a:pPr algn="ctr"/>
            <a:r>
              <a:rPr lang="en-US" sz="2800" b="1" dirty="0" smtClean="0">
                <a:solidFill>
                  <a:srgbClr val="0070C0"/>
                </a:solidFill>
              </a:rPr>
              <a:t>PARTNERSHIPS IN EDUCATION</a:t>
            </a:r>
            <a:endParaRPr lang="en-US" sz="2800" b="1" dirty="0">
              <a:solidFill>
                <a:srgbClr val="0070C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924" y="1027074"/>
            <a:ext cx="4286250" cy="2847975"/>
          </a:xfrm>
          <a:prstGeom prst="rect">
            <a:avLst/>
          </a:prstGeom>
        </p:spPr>
      </p:pic>
      <p:sp>
        <p:nvSpPr>
          <p:cNvPr id="4" name="Rectangle 3"/>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3"/>
              </a:rPr>
              <a:t>ruth.c.ploeger.naf@mail.mil</a:t>
            </a:r>
            <a:r>
              <a:rPr lang="en-US" sz="800" dirty="0"/>
              <a:t>  DSN 314-544-9375</a:t>
            </a:r>
          </a:p>
        </p:txBody>
      </p:sp>
    </p:spTree>
    <p:extLst>
      <p:ext uri="{BB962C8B-B14F-4D97-AF65-F5344CB8AC3E}">
        <p14:creationId xmlns:p14="http://schemas.microsoft.com/office/powerpoint/2010/main" val="3771525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8025" y="310019"/>
            <a:ext cx="4663264" cy="584775"/>
          </a:xfrm>
          <a:prstGeom prst="rect">
            <a:avLst/>
          </a:prstGeom>
          <a:noFill/>
        </p:spPr>
        <p:txBody>
          <a:bodyPr wrap="none" rtlCol="0">
            <a:spAutoFit/>
          </a:bodyPr>
          <a:lstStyle/>
          <a:p>
            <a:r>
              <a:rPr lang="en-US" sz="3200" dirty="0" smtClean="0"/>
              <a:t>PIE – Participation Benefits</a:t>
            </a:r>
            <a:endParaRPr lang="en-US" sz="3200" dirty="0"/>
          </a:p>
        </p:txBody>
      </p:sp>
      <p:sp>
        <p:nvSpPr>
          <p:cNvPr id="3" name="Oval 2"/>
          <p:cNvSpPr/>
          <p:nvPr/>
        </p:nvSpPr>
        <p:spPr>
          <a:xfrm>
            <a:off x="553737" y="1273227"/>
            <a:ext cx="4508594" cy="595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Schools/ Military Kids</a:t>
            </a:r>
            <a:endParaRPr lang="en-US" sz="2400" b="1" dirty="0"/>
          </a:p>
        </p:txBody>
      </p:sp>
      <p:sp>
        <p:nvSpPr>
          <p:cNvPr id="4" name="Oval 3"/>
          <p:cNvSpPr/>
          <p:nvPr/>
        </p:nvSpPr>
        <p:spPr>
          <a:xfrm>
            <a:off x="6476439" y="1247232"/>
            <a:ext cx="4377092" cy="62132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Army</a:t>
            </a:r>
            <a:endParaRPr lang="en-US" sz="2400" b="1" dirty="0"/>
          </a:p>
        </p:txBody>
      </p:sp>
      <p:sp>
        <p:nvSpPr>
          <p:cNvPr id="8" name="TextBox 7"/>
          <p:cNvSpPr txBox="1"/>
          <p:nvPr/>
        </p:nvSpPr>
        <p:spPr>
          <a:xfrm>
            <a:off x="553737" y="2487573"/>
            <a:ext cx="4574071" cy="412420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Receive increased academic support and assistance / improve performance</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000" dirty="0" smtClean="0"/>
              <a:t>Encounter new perspectives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000" dirty="0" smtClean="0"/>
              <a:t>Instill greater pride in what their parents do</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sz="2000" dirty="0" smtClean="0"/>
              <a:t>Receive increased emotional support by having another adult who cares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Free up schools/educators to focus more energy on direct instruction </a:t>
            </a:r>
            <a:endParaRPr lang="en-US" dirty="0"/>
          </a:p>
          <a:p>
            <a:endParaRPr lang="en-US" dirty="0"/>
          </a:p>
        </p:txBody>
      </p:sp>
      <p:sp>
        <p:nvSpPr>
          <p:cNvPr id="9" name="TextBox 8"/>
          <p:cNvSpPr txBox="1"/>
          <p:nvPr/>
        </p:nvSpPr>
        <p:spPr>
          <a:xfrm>
            <a:off x="6612273" y="2040649"/>
            <a:ext cx="4628883" cy="4678204"/>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Aids positive perception of military by the community</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000" dirty="0" smtClean="0"/>
              <a:t>Esprit de Corps / Morale</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000" dirty="0" smtClean="0"/>
              <a:t>Improves chances that students may one day choose a military career</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000" dirty="0" smtClean="0"/>
              <a:t>Provides evidence of the Army’s commitment to the education of dependent children to Army Families.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000" dirty="0" smtClean="0"/>
              <a:t>Provides opportunities for soldiers to practice briefing and public speaking</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sz="2000" dirty="0" smtClean="0"/>
              <a:t>Positive impact on retention</a:t>
            </a:r>
          </a:p>
          <a:p>
            <a:pPr marL="285750" indent="-285750">
              <a:buFont typeface="Arial" panose="020B0604020202020204" pitchFamily="34" charset="0"/>
              <a:buChar char="•"/>
            </a:pPr>
            <a:endParaRPr lang="en-US" dirty="0"/>
          </a:p>
        </p:txBody>
      </p:sp>
      <p:sp>
        <p:nvSpPr>
          <p:cNvPr id="10" name="Rectangle 9"/>
          <p:cNvSpPr/>
          <p:nvPr/>
        </p:nvSpPr>
        <p:spPr>
          <a:xfrm>
            <a:off x="180364" y="6650216"/>
            <a:ext cx="6096000" cy="215444"/>
          </a:xfrm>
          <a:prstGeom prst="rect">
            <a:avLst/>
          </a:prstGeom>
        </p:spPr>
        <p:txBody>
          <a:bodyPr>
            <a:spAutoFit/>
          </a:bodyPr>
          <a:lstStyle/>
          <a:p>
            <a:r>
              <a:rPr lang="en-US" sz="800" dirty="0"/>
              <a:t>Ruth Ploeger IMCOM Europe School Liaison Officer </a:t>
            </a:r>
            <a:r>
              <a:rPr lang="en-US" sz="800" dirty="0">
                <a:hlinkClick r:id="rId2"/>
              </a:rPr>
              <a:t>ruth.c.ploeger.naf@mail.mil</a:t>
            </a:r>
            <a:r>
              <a:rPr lang="en-US" sz="800" dirty="0"/>
              <a:t>  DSN 314-544-9375</a:t>
            </a:r>
          </a:p>
        </p:txBody>
      </p:sp>
    </p:spTree>
    <p:extLst>
      <p:ext uri="{BB962C8B-B14F-4D97-AF65-F5344CB8AC3E}">
        <p14:creationId xmlns:p14="http://schemas.microsoft.com/office/powerpoint/2010/main" val="68014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932" y="1833507"/>
            <a:ext cx="5265215" cy="1325563"/>
          </a:xfrm>
        </p:spPr>
        <p:txBody>
          <a:bodyPr/>
          <a:lstStyle/>
          <a:p>
            <a:pPr algn="ctr"/>
            <a:r>
              <a:rPr lang="en-US" b="1" dirty="0" smtClean="0"/>
              <a:t>Categories of support</a:t>
            </a:r>
            <a:endParaRPr lang="en-US"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89" y="12643"/>
            <a:ext cx="3286125" cy="3314700"/>
          </a:xfrm>
          <a:prstGeom prst="rect">
            <a:avLst/>
          </a:prstGeom>
        </p:spPr>
      </p:pic>
      <p:sp>
        <p:nvSpPr>
          <p:cNvPr id="11" name="Rectangle 10"/>
          <p:cNvSpPr/>
          <p:nvPr/>
        </p:nvSpPr>
        <p:spPr>
          <a:xfrm>
            <a:off x="1158614" y="1611886"/>
            <a:ext cx="1476493" cy="646331"/>
          </a:xfrm>
          <a:prstGeom prst="rect">
            <a:avLst/>
          </a:prstGeom>
        </p:spPr>
        <p:txBody>
          <a:bodyPr wrap="none">
            <a:spAutoFit/>
          </a:bodyPr>
          <a:lstStyle/>
          <a:p>
            <a:pPr algn="ctr"/>
            <a:r>
              <a:rPr lang="en-US" b="1" dirty="0" smtClean="0">
                <a:solidFill>
                  <a:schemeClr val="bg1"/>
                </a:solidFill>
              </a:rPr>
              <a:t>Lunch/ </a:t>
            </a:r>
          </a:p>
          <a:p>
            <a:pPr algn="ctr"/>
            <a:r>
              <a:rPr lang="en-US" b="1" dirty="0" smtClean="0">
                <a:solidFill>
                  <a:schemeClr val="bg1"/>
                </a:solidFill>
              </a:rPr>
              <a:t>Recess buddy</a:t>
            </a:r>
            <a:endParaRPr lang="en-US" b="1"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25" y="3543300"/>
            <a:ext cx="3286125" cy="3314700"/>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648" y="3389312"/>
            <a:ext cx="3286125" cy="3314700"/>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836" y="3367290"/>
            <a:ext cx="3286125" cy="3314700"/>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641" y="176157"/>
            <a:ext cx="3286125" cy="3314700"/>
          </a:xfrm>
          <a:prstGeom prst="rect">
            <a:avLst/>
          </a:prstGeom>
        </p:spPr>
      </p:pic>
      <p:sp>
        <p:nvSpPr>
          <p:cNvPr id="17" name="Rectangle 16"/>
          <p:cNvSpPr/>
          <p:nvPr/>
        </p:nvSpPr>
        <p:spPr>
          <a:xfrm>
            <a:off x="1445249" y="5175748"/>
            <a:ext cx="1490536" cy="369332"/>
          </a:xfrm>
          <a:prstGeom prst="rect">
            <a:avLst/>
          </a:prstGeom>
        </p:spPr>
        <p:txBody>
          <a:bodyPr wrap="none">
            <a:spAutoFit/>
          </a:bodyPr>
          <a:lstStyle/>
          <a:p>
            <a:pPr algn="ctr"/>
            <a:r>
              <a:rPr lang="en-US" b="1" dirty="0" smtClean="0">
                <a:solidFill>
                  <a:schemeClr val="bg1"/>
                </a:solidFill>
              </a:rPr>
              <a:t>School Events</a:t>
            </a:r>
            <a:endParaRPr lang="en-US" b="1" dirty="0">
              <a:solidFill>
                <a:schemeClr val="bg1"/>
              </a:solidFill>
            </a:endParaRPr>
          </a:p>
        </p:txBody>
      </p:sp>
      <p:sp>
        <p:nvSpPr>
          <p:cNvPr id="18" name="Rectangle 17"/>
          <p:cNvSpPr/>
          <p:nvPr/>
        </p:nvSpPr>
        <p:spPr>
          <a:xfrm>
            <a:off x="5565616" y="4933307"/>
            <a:ext cx="1692564" cy="646331"/>
          </a:xfrm>
          <a:prstGeom prst="rect">
            <a:avLst/>
          </a:prstGeom>
        </p:spPr>
        <p:txBody>
          <a:bodyPr wrap="square">
            <a:spAutoFit/>
          </a:bodyPr>
          <a:lstStyle/>
          <a:p>
            <a:pPr algn="ctr"/>
            <a:r>
              <a:rPr lang="en-US" b="1" dirty="0" smtClean="0">
                <a:solidFill>
                  <a:schemeClr val="bg1"/>
                </a:solidFill>
              </a:rPr>
              <a:t>Logistical Support</a:t>
            </a:r>
            <a:endParaRPr lang="en-US" b="1" dirty="0">
              <a:solidFill>
                <a:schemeClr val="bg1"/>
              </a:solidFill>
            </a:endParaRPr>
          </a:p>
        </p:txBody>
      </p:sp>
      <p:sp>
        <p:nvSpPr>
          <p:cNvPr id="19" name="Rectangle 18"/>
          <p:cNvSpPr/>
          <p:nvPr/>
        </p:nvSpPr>
        <p:spPr>
          <a:xfrm>
            <a:off x="9375823" y="1547145"/>
            <a:ext cx="1545087" cy="923330"/>
          </a:xfrm>
          <a:prstGeom prst="rect">
            <a:avLst/>
          </a:prstGeom>
        </p:spPr>
        <p:txBody>
          <a:bodyPr wrap="square">
            <a:spAutoFit/>
          </a:bodyPr>
          <a:lstStyle/>
          <a:p>
            <a:pPr algn="ctr"/>
            <a:r>
              <a:rPr lang="en-US" b="1" dirty="0" smtClean="0">
                <a:solidFill>
                  <a:schemeClr val="bg1"/>
                </a:solidFill>
              </a:rPr>
              <a:t>Tutoring/ Reading Support</a:t>
            </a:r>
            <a:endParaRPr lang="en-US" b="1" dirty="0">
              <a:solidFill>
                <a:schemeClr val="bg1"/>
              </a:solidFill>
            </a:endParaRPr>
          </a:p>
        </p:txBody>
      </p:sp>
      <p:sp>
        <p:nvSpPr>
          <p:cNvPr id="20" name="Rectangle 19"/>
          <p:cNvSpPr/>
          <p:nvPr/>
        </p:nvSpPr>
        <p:spPr>
          <a:xfrm>
            <a:off x="9726360" y="5046662"/>
            <a:ext cx="1556003" cy="369332"/>
          </a:xfrm>
          <a:prstGeom prst="rect">
            <a:avLst/>
          </a:prstGeom>
        </p:spPr>
        <p:txBody>
          <a:bodyPr wrap="none">
            <a:spAutoFit/>
          </a:bodyPr>
          <a:lstStyle/>
          <a:p>
            <a:pPr algn="ctr"/>
            <a:r>
              <a:rPr lang="en-US" b="1" dirty="0" smtClean="0">
                <a:solidFill>
                  <a:schemeClr val="bg1"/>
                </a:solidFill>
              </a:rPr>
              <a:t>Guest Speaker</a:t>
            </a:r>
            <a:endParaRPr lang="en-US" b="1" dirty="0">
              <a:solidFill>
                <a:schemeClr val="bg1"/>
              </a:solidFill>
            </a:endParaRPr>
          </a:p>
        </p:txBody>
      </p:sp>
      <p:sp>
        <p:nvSpPr>
          <p:cNvPr id="13" name="Rectangle 12"/>
          <p:cNvSpPr/>
          <p:nvPr/>
        </p:nvSpPr>
        <p:spPr>
          <a:xfrm>
            <a:off x="78298" y="6596290"/>
            <a:ext cx="6096000" cy="215444"/>
          </a:xfrm>
          <a:prstGeom prst="rect">
            <a:avLst/>
          </a:prstGeom>
        </p:spPr>
        <p:txBody>
          <a:bodyPr>
            <a:spAutoFit/>
          </a:bodyPr>
          <a:lstStyle/>
          <a:p>
            <a:r>
              <a:rPr lang="en-US" sz="800" dirty="0"/>
              <a:t>Ruth Ploeger IMCOM Europe School Liaison Officer </a:t>
            </a:r>
            <a:r>
              <a:rPr lang="en-US" sz="800" dirty="0">
                <a:hlinkClick r:id="rId3"/>
              </a:rPr>
              <a:t>ruth.c.ploeger.naf@mail.mil</a:t>
            </a:r>
            <a:r>
              <a:rPr lang="en-US" sz="800" dirty="0"/>
              <a:t>  DSN 314-544-9375</a:t>
            </a:r>
          </a:p>
        </p:txBody>
      </p:sp>
    </p:spTree>
    <p:extLst>
      <p:ext uri="{BB962C8B-B14F-4D97-AF65-F5344CB8AC3E}">
        <p14:creationId xmlns:p14="http://schemas.microsoft.com/office/powerpoint/2010/main" val="4274189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4914" y="602735"/>
            <a:ext cx="8936966" cy="2554545"/>
          </a:xfrm>
          <a:prstGeom prst="rect">
            <a:avLst/>
          </a:prstGeom>
          <a:noFill/>
        </p:spPr>
        <p:txBody>
          <a:bodyPr wrap="square" rtlCol="0">
            <a:spAutoFit/>
          </a:bodyPr>
          <a:lstStyle/>
          <a:p>
            <a:r>
              <a:rPr lang="en-US" sz="2000" dirty="0" smtClean="0"/>
              <a:t>Sometimes military children may be dealing with sadness due to a PCS move or concern over a parent being deployed or injured.  Having an adult they can chat with or even just have fun with (especially one that is clearly from the military), can positively impact the emotional well being of the child. It need not be “psych session”. Just having some extra attention paid to them can truly bring light to a child’s day and make school a more fun place. Sometimes the cafeteria or playground can be an unfriendly place. You can counter that. It’s simple! And you might actually have fun doing it!</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1" y="438831"/>
            <a:ext cx="2695013" cy="2718449"/>
          </a:xfrm>
          <a:prstGeom prst="rect">
            <a:avLst/>
          </a:prstGeom>
        </p:spPr>
      </p:pic>
      <p:sp>
        <p:nvSpPr>
          <p:cNvPr id="6" name="Rectangle 5"/>
          <p:cNvSpPr/>
          <p:nvPr/>
        </p:nvSpPr>
        <p:spPr>
          <a:xfrm>
            <a:off x="869335" y="1492489"/>
            <a:ext cx="1104275" cy="923330"/>
          </a:xfrm>
          <a:prstGeom prst="rect">
            <a:avLst/>
          </a:prstGeom>
        </p:spPr>
        <p:txBody>
          <a:bodyPr wrap="square">
            <a:spAutoFit/>
          </a:bodyPr>
          <a:lstStyle/>
          <a:p>
            <a:pPr algn="ctr"/>
            <a:r>
              <a:rPr lang="en-US" b="1" dirty="0" smtClean="0">
                <a:solidFill>
                  <a:schemeClr val="bg1"/>
                </a:solidFill>
              </a:rPr>
              <a:t>Lunch/ </a:t>
            </a:r>
          </a:p>
          <a:p>
            <a:pPr algn="ctr"/>
            <a:r>
              <a:rPr lang="en-US" b="1" dirty="0" smtClean="0">
                <a:solidFill>
                  <a:schemeClr val="bg1"/>
                </a:solidFill>
              </a:rPr>
              <a:t>Recess buddy</a:t>
            </a:r>
            <a:endParaRPr lang="en-US"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565" y="3329795"/>
            <a:ext cx="5082432" cy="33829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47" y="3319647"/>
            <a:ext cx="4253244" cy="3393143"/>
          </a:xfrm>
          <a:prstGeom prst="rect">
            <a:avLst/>
          </a:prstGeom>
        </p:spPr>
      </p:pic>
      <p:sp>
        <p:nvSpPr>
          <p:cNvPr id="9" name="Rectangle 8"/>
          <p:cNvSpPr/>
          <p:nvPr/>
        </p:nvSpPr>
        <p:spPr>
          <a:xfrm>
            <a:off x="61520" y="6669861"/>
            <a:ext cx="6096000" cy="215444"/>
          </a:xfrm>
          <a:prstGeom prst="rect">
            <a:avLst/>
          </a:prstGeom>
        </p:spPr>
        <p:txBody>
          <a:bodyPr>
            <a:spAutoFit/>
          </a:bodyPr>
          <a:lstStyle/>
          <a:p>
            <a:r>
              <a:rPr lang="en-US" sz="800" dirty="0"/>
              <a:t>Ruth Ploeger IMCOM Europe School Liaison Officer </a:t>
            </a:r>
            <a:r>
              <a:rPr lang="en-US" sz="800" dirty="0">
                <a:hlinkClick r:id="rId5"/>
              </a:rPr>
              <a:t>ruth.c.ploeger.naf@mail.mil</a:t>
            </a:r>
            <a:r>
              <a:rPr lang="en-US" sz="800" dirty="0"/>
              <a:t>  DSN 314-544-9375</a:t>
            </a:r>
          </a:p>
        </p:txBody>
      </p:sp>
    </p:spTree>
    <p:extLst>
      <p:ext uri="{BB962C8B-B14F-4D97-AF65-F5344CB8AC3E}">
        <p14:creationId xmlns:p14="http://schemas.microsoft.com/office/powerpoint/2010/main" val="2229211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72" y="-230440"/>
            <a:ext cx="2866270" cy="2891194"/>
          </a:xfrm>
          <a:prstGeom prst="rect">
            <a:avLst/>
          </a:prstGeom>
        </p:spPr>
      </p:pic>
      <p:sp>
        <p:nvSpPr>
          <p:cNvPr id="3" name="Rectangle 2"/>
          <p:cNvSpPr/>
          <p:nvPr/>
        </p:nvSpPr>
        <p:spPr>
          <a:xfrm>
            <a:off x="895811" y="1215157"/>
            <a:ext cx="1613991" cy="369332"/>
          </a:xfrm>
          <a:prstGeom prst="rect">
            <a:avLst/>
          </a:prstGeom>
        </p:spPr>
        <p:txBody>
          <a:bodyPr wrap="square">
            <a:spAutoFit/>
          </a:bodyPr>
          <a:lstStyle/>
          <a:p>
            <a:pPr algn="ctr"/>
            <a:r>
              <a:rPr lang="en-US" b="1" dirty="0" smtClean="0">
                <a:solidFill>
                  <a:schemeClr val="bg1"/>
                </a:solidFill>
              </a:rPr>
              <a:t>School Events</a:t>
            </a:r>
            <a:endParaRPr lang="en-US" b="1" dirty="0">
              <a:solidFill>
                <a:schemeClr val="bg1"/>
              </a:solidFill>
            </a:endParaRPr>
          </a:p>
        </p:txBody>
      </p:sp>
      <p:sp>
        <p:nvSpPr>
          <p:cNvPr id="4" name="TextBox 3"/>
          <p:cNvSpPr txBox="1"/>
          <p:nvPr/>
        </p:nvSpPr>
        <p:spPr>
          <a:xfrm>
            <a:off x="584923" y="2843924"/>
            <a:ext cx="2551019" cy="3662541"/>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Science Fairs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400" dirty="0" smtClean="0"/>
              <a:t>Field Days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400" dirty="0" smtClean="0"/>
              <a:t>School Carnivals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400" dirty="0" smtClean="0"/>
              <a:t>STEM Day</a:t>
            </a:r>
            <a:endParaRPr lang="en-US" sz="2400" dirty="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r>
              <a:rPr lang="en-US" sz="2400" dirty="0" smtClean="0"/>
              <a:t>Assemblies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Brain Bowls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175" y="1308100"/>
            <a:ext cx="6469525" cy="4315173"/>
          </a:xfrm>
          <a:prstGeom prst="rect">
            <a:avLst/>
          </a:prstGeom>
        </p:spPr>
      </p:pic>
      <p:sp>
        <p:nvSpPr>
          <p:cNvPr id="6" name="Rectangle 5"/>
          <p:cNvSpPr/>
          <p:nvPr/>
        </p:nvSpPr>
        <p:spPr>
          <a:xfrm>
            <a:off x="61520" y="6565749"/>
            <a:ext cx="6096000" cy="215444"/>
          </a:xfrm>
          <a:prstGeom prst="rect">
            <a:avLst/>
          </a:prstGeom>
        </p:spPr>
        <p:txBody>
          <a:bodyPr>
            <a:spAutoFit/>
          </a:bodyPr>
          <a:lstStyle/>
          <a:p>
            <a:r>
              <a:rPr lang="en-US" sz="800" dirty="0"/>
              <a:t>Ruth Ploeger IMCOM Europe School Liaison Officer </a:t>
            </a:r>
            <a:r>
              <a:rPr lang="en-US" sz="800" dirty="0">
                <a:hlinkClick r:id="rId4"/>
              </a:rPr>
              <a:t>ruth.c.ploeger.naf@mail.mil</a:t>
            </a:r>
            <a:r>
              <a:rPr lang="en-US" sz="800" dirty="0"/>
              <a:t>  DSN 314-544-9375</a:t>
            </a:r>
          </a:p>
        </p:txBody>
      </p:sp>
    </p:spTree>
    <p:extLst>
      <p:ext uri="{BB962C8B-B14F-4D97-AF65-F5344CB8AC3E}">
        <p14:creationId xmlns:p14="http://schemas.microsoft.com/office/powerpoint/2010/main" val="3931857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79" y="-100147"/>
            <a:ext cx="3036164" cy="3062565"/>
          </a:xfrm>
          <a:prstGeom prst="rect">
            <a:avLst/>
          </a:prstGeom>
        </p:spPr>
      </p:pic>
      <p:sp>
        <p:nvSpPr>
          <p:cNvPr id="3" name="Rectangle 2"/>
          <p:cNvSpPr/>
          <p:nvPr/>
        </p:nvSpPr>
        <p:spPr>
          <a:xfrm>
            <a:off x="796779" y="1237607"/>
            <a:ext cx="1692564" cy="646331"/>
          </a:xfrm>
          <a:prstGeom prst="rect">
            <a:avLst/>
          </a:prstGeom>
        </p:spPr>
        <p:txBody>
          <a:bodyPr wrap="square">
            <a:spAutoFit/>
          </a:bodyPr>
          <a:lstStyle/>
          <a:p>
            <a:pPr algn="ctr"/>
            <a:r>
              <a:rPr lang="en-US" b="1" dirty="0" smtClean="0">
                <a:solidFill>
                  <a:schemeClr val="bg1"/>
                </a:solidFill>
              </a:rPr>
              <a:t>Logistical Support</a:t>
            </a:r>
            <a:endParaRPr lang="en-US"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268289"/>
            <a:ext cx="4927599" cy="3414826"/>
          </a:xfrm>
          <a:prstGeom prst="rect">
            <a:avLst/>
          </a:prstGeom>
        </p:spPr>
      </p:pic>
      <p:sp>
        <p:nvSpPr>
          <p:cNvPr id="5" name="TextBox 4"/>
          <p:cNvSpPr txBox="1"/>
          <p:nvPr/>
        </p:nvSpPr>
        <p:spPr>
          <a:xfrm>
            <a:off x="619125" y="2894957"/>
            <a:ext cx="5334000" cy="467820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Painting a mural</a:t>
            </a:r>
          </a:p>
          <a:p>
            <a:pPr marL="285750" indent="-285750">
              <a:buFont typeface="Arial" panose="020B0604020202020204" pitchFamily="34" charset="0"/>
              <a:buChar char="•"/>
            </a:pPr>
            <a:endParaRPr lang="en-US" sz="1600" dirty="0"/>
          </a:p>
          <a:p>
            <a:pPr marL="342900" indent="-342900">
              <a:buFont typeface="Arial" panose="020B0604020202020204" pitchFamily="34" charset="0"/>
              <a:buChar char="•"/>
            </a:pPr>
            <a:r>
              <a:rPr lang="en-US" sz="2400" dirty="0" smtClean="0"/>
              <a:t>Assisting with assembly of new furniture</a:t>
            </a:r>
          </a:p>
          <a:p>
            <a:pPr marL="285750" indent="-285750">
              <a:buFont typeface="Arial" panose="020B0604020202020204" pitchFamily="34" charset="0"/>
              <a:buChar char="•"/>
            </a:pPr>
            <a:endParaRPr lang="en-US" sz="1600" dirty="0"/>
          </a:p>
          <a:p>
            <a:pPr marL="342900" indent="-342900">
              <a:buFont typeface="Arial" panose="020B0604020202020204" pitchFamily="34" charset="0"/>
              <a:buChar char="•"/>
            </a:pPr>
            <a:r>
              <a:rPr lang="en-US" sz="2400" dirty="0" smtClean="0"/>
              <a:t>Moving desks/books</a:t>
            </a:r>
          </a:p>
          <a:p>
            <a:pPr marL="285750" indent="-285750">
              <a:buFont typeface="Arial" panose="020B0604020202020204" pitchFamily="34" charset="0"/>
              <a:buChar char="•"/>
            </a:pPr>
            <a:endParaRPr lang="en-US" sz="1600" dirty="0"/>
          </a:p>
          <a:p>
            <a:pPr marL="342900" indent="-342900">
              <a:buFont typeface="Arial" panose="020B0604020202020204" pitchFamily="34" charset="0"/>
              <a:buChar char="•"/>
            </a:pPr>
            <a:r>
              <a:rPr lang="en-US" sz="2400" dirty="0" smtClean="0"/>
              <a:t>Buddy Bench etc. / special project</a:t>
            </a:r>
          </a:p>
          <a:p>
            <a:pPr marL="285750" indent="-285750">
              <a:buFont typeface="Arial" panose="020B0604020202020204" pitchFamily="34" charset="0"/>
              <a:buChar char="•"/>
            </a:pPr>
            <a:endParaRPr lang="en-US" sz="1600" dirty="0" smtClean="0"/>
          </a:p>
          <a:p>
            <a:pPr marL="342900" indent="-342900">
              <a:buFont typeface="Arial" panose="020B0604020202020204" pitchFamily="34" charset="0"/>
              <a:buChar char="•"/>
            </a:pPr>
            <a:r>
              <a:rPr lang="en-US" sz="2400" dirty="0"/>
              <a:t>B</a:t>
            </a:r>
            <a:r>
              <a:rPr lang="en-US" sz="2400" dirty="0" smtClean="0"/>
              <a:t>ulletin boards / materials</a:t>
            </a:r>
          </a:p>
          <a:p>
            <a:pPr marL="285750" indent="-285750">
              <a:buFont typeface="Wingdings" panose="05000000000000000000" pitchFamily="2" charset="2"/>
              <a:buChar char="§"/>
            </a:pPr>
            <a:endParaRPr lang="en-US" dirty="0"/>
          </a:p>
          <a:p>
            <a:endParaRPr lang="en-US" dirty="0"/>
          </a:p>
          <a:p>
            <a:endParaRPr lang="en-US" dirty="0" smtClean="0"/>
          </a:p>
          <a:p>
            <a:endParaRPr lang="en-US" dirty="0" smtClean="0"/>
          </a:p>
          <a:p>
            <a:endParaRPr lang="en-US" dirty="0"/>
          </a:p>
        </p:txBody>
      </p:sp>
      <p:sp>
        <p:nvSpPr>
          <p:cNvPr id="6" name="TextBox 5"/>
          <p:cNvSpPr txBox="1"/>
          <p:nvPr/>
        </p:nvSpPr>
        <p:spPr>
          <a:xfrm>
            <a:off x="5753100" y="3710565"/>
            <a:ext cx="5511800" cy="3046988"/>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solidFill>
                  <a:srgbClr val="FF0000"/>
                </a:solidFill>
              </a:rPr>
              <a:t>Should NOT include providing what is covered by “regular maintenance or under contract.”  i.e. cutting grass every week. </a:t>
            </a:r>
            <a:endParaRPr lang="en-US" sz="2400" dirty="0">
              <a:solidFill>
                <a:srgbClr val="FF0000"/>
              </a:solidFill>
            </a:endParaRPr>
          </a:p>
          <a:p>
            <a:pPr marL="285750" indent="-285750">
              <a:buFont typeface="Wingdings" panose="05000000000000000000" pitchFamily="2" charset="2"/>
              <a:buChar char="Ø"/>
            </a:pPr>
            <a:r>
              <a:rPr lang="en-US" sz="2400" b="1" dirty="0" smtClean="0">
                <a:solidFill>
                  <a:srgbClr val="FF0000"/>
                </a:solidFill>
              </a:rPr>
              <a:t>Posse Comitatus Act </a:t>
            </a:r>
            <a:r>
              <a:rPr lang="en-US" sz="2400" dirty="0" smtClean="0">
                <a:solidFill>
                  <a:srgbClr val="FF0000"/>
                </a:solidFill>
              </a:rPr>
              <a:t>must be observed. Soldiers cannot provide police security type support in off base schools per this law.</a:t>
            </a:r>
            <a:endParaRPr lang="en-US" sz="2400" dirty="0">
              <a:solidFill>
                <a:srgbClr val="FF0000"/>
              </a:solidFill>
            </a:endParaRPr>
          </a:p>
        </p:txBody>
      </p:sp>
      <p:sp>
        <p:nvSpPr>
          <p:cNvPr id="7" name="Rectangle 6"/>
          <p:cNvSpPr/>
          <p:nvPr/>
        </p:nvSpPr>
        <p:spPr>
          <a:xfrm>
            <a:off x="61520" y="6565749"/>
            <a:ext cx="5891605" cy="215444"/>
          </a:xfrm>
          <a:prstGeom prst="rect">
            <a:avLst/>
          </a:prstGeom>
        </p:spPr>
        <p:txBody>
          <a:bodyPr wrap="square">
            <a:spAutoFit/>
          </a:bodyPr>
          <a:lstStyle/>
          <a:p>
            <a:r>
              <a:rPr lang="en-US" sz="800" dirty="0"/>
              <a:t>Ruth Ploeger IMCOM Europe School Liaison Officer </a:t>
            </a:r>
            <a:r>
              <a:rPr lang="en-US" sz="800" dirty="0">
                <a:hlinkClick r:id="rId4"/>
              </a:rPr>
              <a:t>ruth.c.ploeger.naf@mail.mil</a:t>
            </a:r>
            <a:r>
              <a:rPr lang="en-US" sz="800" dirty="0"/>
              <a:t>  DSN 314-544-9375</a:t>
            </a:r>
          </a:p>
        </p:txBody>
      </p:sp>
    </p:spTree>
    <p:extLst>
      <p:ext uri="{BB962C8B-B14F-4D97-AF65-F5344CB8AC3E}">
        <p14:creationId xmlns:p14="http://schemas.microsoft.com/office/powerpoint/2010/main" val="1854704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7060</TotalTime>
  <Words>1912</Words>
  <Application>Microsoft Office PowerPoint</Application>
  <PresentationFormat>Widescreen</PresentationFormat>
  <Paragraphs>300</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Lucida Handwriting</vt:lpstr>
      <vt:lpstr>StoneSansITCStd-Medium</vt:lpstr>
      <vt:lpstr>Wingdings</vt:lpstr>
      <vt:lpstr>Office Theme</vt:lpstr>
      <vt:lpstr>Partnerships in Education &amp; BOSS (PIE BOSS)  An Enterprise Europe Initiative      </vt:lpstr>
      <vt:lpstr>Fast Facts:</vt:lpstr>
      <vt:lpstr>PowerPoint Presentation</vt:lpstr>
      <vt:lpstr>PowerPoint Presentation</vt:lpstr>
      <vt:lpstr>PowerPoint Presentation</vt:lpstr>
      <vt:lpstr>Categories of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  School Liaison Officer  is NOT:</vt:lpstr>
      <vt:lpstr>What does the School Liaison Officer position fall under?</vt:lpstr>
      <vt:lpstr>How Do I Find A  School Liaison Officer?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BOSS &amp; Partnerships in Education (BOSS PIE)</dc:title>
  <dc:creator>Ploeger, Ruth C NAF IMCOM-Europe</dc:creator>
  <cp:lastModifiedBy>Ploeger, Ruth C NAF IMCOM-Europe</cp:lastModifiedBy>
  <cp:revision>100</cp:revision>
  <dcterms:created xsi:type="dcterms:W3CDTF">2017-08-10T12:10:26Z</dcterms:created>
  <dcterms:modified xsi:type="dcterms:W3CDTF">2018-02-27T12:59:25Z</dcterms:modified>
  <cp:contentStatus/>
</cp:coreProperties>
</file>